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3" r:id="rId4"/>
  </p:sldMasterIdLst>
  <p:notesMasterIdLst>
    <p:notesMasterId r:id="rId30"/>
  </p:notesMasterIdLst>
  <p:sldIdLst>
    <p:sldId id="257" r:id="rId5"/>
    <p:sldId id="286" r:id="rId6"/>
    <p:sldId id="260" r:id="rId7"/>
    <p:sldId id="261" r:id="rId8"/>
    <p:sldId id="262" r:id="rId9"/>
    <p:sldId id="263" r:id="rId10"/>
    <p:sldId id="295" r:id="rId11"/>
    <p:sldId id="292" r:id="rId12"/>
    <p:sldId id="264" r:id="rId13"/>
    <p:sldId id="290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20" r:id="rId22"/>
    <p:sldId id="321" r:id="rId23"/>
    <p:sldId id="322" r:id="rId24"/>
    <p:sldId id="277" r:id="rId25"/>
    <p:sldId id="316" r:id="rId26"/>
    <p:sldId id="318" r:id="rId27"/>
    <p:sldId id="317" r:id="rId28"/>
    <p:sldId id="31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09C67F-49A5-4DFD-8CC4-8BA6C4499757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767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6891E-0737-41E1-87B8-B1304FD10A2B}" type="slidenum">
              <a:rPr lang="vi-VN"/>
              <a:pPr/>
              <a:t>2</a:t>
            </a:fld>
            <a:endParaRPr lang="vi-VN"/>
          </a:p>
        </p:txBody>
      </p:sp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Cụ thể được minh họa trên hình vẽ.</a:t>
            </a:r>
          </a:p>
          <a:p>
            <a:r>
              <a:rPr lang="en-US"/>
              <a:t>Cấu trúc </a:t>
            </a:r>
          </a:p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F9A2652-EDD3-424E-910B-3785AA42E946}" type="slidenum">
              <a:rPr lang="en-US" sz="1200">
                <a:latin typeface="Calibri" panose="020F0502020204030204" pitchFamily="34" charset="0"/>
              </a:rPr>
              <a:pPr algn="r"/>
              <a:t>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8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C799B-BEC0-4501-9215-D62D08E21EAB}" type="slidenum">
              <a:rPr lang="vi-VN"/>
              <a:pPr/>
              <a:t>10</a:t>
            </a:fld>
            <a:endParaRPr lang="vi-VN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9BA3901-8ADE-4610-B12E-135E4C2B375D}" type="slidenum">
              <a:rPr lang="en-US" sz="1200">
                <a:latin typeface="Calibri" panose="020F0502020204030204" pitchFamily="34" charset="0"/>
              </a:rPr>
              <a:pPr algn="r"/>
              <a:t>10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6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22616-8083-4725-9A5D-89E5FB057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48E3-0816-42A3-B799-0A1B6CC0D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3C09B-C1C5-471F-A1EE-36BC1E735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7BAD47-C40B-4503-B2C2-50F4298A3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2FEA-0B7A-49D5-B200-1E2DDA754C6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2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33A-2B21-45FD-8A3A-8629175176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27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5057-138E-46A5-8FDC-E354B451CC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46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C31-D1CE-44FE-8440-698726BAD4F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46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0844-28AE-49B4-B291-84CDDCDB4C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697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87EA-F72B-4CE8-A077-5BD888FB75F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43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077-7D23-451A-AEFC-FB7D0D18CB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1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134FC-4BD5-4059-B4FA-297D473BB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0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692A-D494-412A-B2CB-B3268FEC19E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15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98CC-707D-4284-90CF-A3B6CDECEE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1443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7DB-A2BA-4031-8CDB-19A1104DE6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034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A14D-BA49-40EF-AD00-8C85F62C04D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191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0A2FEA-0B7A-49D5-B200-1E2DDA754C63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2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33A-2B21-45FD-8A3A-8629175176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38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5057-138E-46A5-8FDC-E354B451CC8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75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C31-D1CE-44FE-8440-698726BAD4F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510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0844-28AE-49B4-B291-84CDDCDB4C17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30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87EA-F72B-4CE8-A077-5BD888FB75FF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1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9D5F-EC42-4038-AC33-1CEF6F1D2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3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077-7D23-451A-AEFC-FB7D0D18CB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004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692A-D494-412A-B2CB-B3268FEC19EA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84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98CC-707D-4284-90CF-A3B6CDECEE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494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0F50-8A1C-49D2-97A0-C1A7AA658C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125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0F50-8A1C-49D2-97A0-C1A7AA658C34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8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0F50-8A1C-49D2-97A0-C1A7AA658C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22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0F50-8A1C-49D2-97A0-C1A7AA658C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073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0F50-8A1C-49D2-97A0-C1A7AA658C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4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0F50-8A1C-49D2-97A0-C1A7AA658C34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84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7DB-A2BA-4031-8CDB-19A1104DE6CD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5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B2346-7A33-4065-AC32-5B8ACA923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A14D-BA49-40EF-AD00-8C85F62C04D4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92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10A2FEA-0B7A-49D5-B200-1E2DDA754C6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122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33A-2B21-45FD-8A3A-8629175176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174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A975057-138E-46A5-8FDC-E354B451CC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220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FE1C31-D1CE-44FE-8440-698726BAD4F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4814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7E70844-28AE-49B4-B291-84CDDCDB4C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455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87EA-F72B-4CE8-A077-5BD888FB75F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6994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077-7D23-451A-AEFC-FB7D0D18CB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4539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692A-D494-412A-B2CB-B3268FEC19E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794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FC98CC-707D-4284-90CF-A3B6CDECEE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29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C7C1-C88D-4302-893A-F31F2D5AE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4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9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77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44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707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4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7DB-A2BA-4031-8CDB-19A1104DE6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764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A14D-BA49-40EF-AD00-8C85F62C04D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BDCC6-9F9C-4D62-A048-C48686D6B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3CA54-55AA-4408-8061-803E44567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2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249C-6A94-400B-A499-A8E3E0BC4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28CE4-B552-40EF-904B-A57D34175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9A26CA-E5C1-478A-AE0E-6967CB8E9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9A26CA-E5C1-478A-AE0E-6967CB8E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3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636912"/>
            <a:ext cx="7488832" cy="182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PHIÊN MÃ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&amp; DỊCH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2060848"/>
            <a:ext cx="17844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BÀI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1146175"/>
            <a:ext cx="749935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DỊCH MÃ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1763688" y="2060575"/>
            <a:ext cx="6480175" cy="1655762"/>
          </a:xfrm>
        </p:spPr>
        <p:txBody>
          <a:bodyPr>
            <a:noAutofit/>
          </a:bodyPr>
          <a:lstStyle/>
          <a:p>
            <a:pPr marL="82550" indent="0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 rot="10800000">
            <a:off x="665559" y="1310880"/>
            <a:ext cx="3712369" cy="4718033"/>
            <a:chOff x="1437" y="1331"/>
            <a:chExt cx="556" cy="821"/>
          </a:xfrm>
        </p:grpSpPr>
        <p:sp>
          <p:nvSpPr>
            <p:cNvPr id="14339" name="Freeform 3"/>
            <p:cNvSpPr>
              <a:spLocks/>
            </p:cNvSpPr>
            <p:nvPr/>
          </p:nvSpPr>
          <p:spPr bwMode="auto">
            <a:xfrm>
              <a:off x="1437" y="1331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1952626" y="4598195"/>
            <a:ext cx="689372" cy="716756"/>
            <a:chOff x="2735" y="1681"/>
            <a:chExt cx="579" cy="602"/>
          </a:xfrm>
        </p:grpSpPr>
        <p:sp>
          <p:nvSpPr>
            <p:cNvPr id="14342" name="AutoShape 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1452564" y="4514850"/>
            <a:ext cx="1475185" cy="839391"/>
            <a:chOff x="246" y="2928"/>
            <a:chExt cx="1239" cy="705"/>
          </a:xfrm>
        </p:grpSpPr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246" y="2928"/>
              <a:ext cx="420" cy="656"/>
              <a:chOff x="1920" y="1584"/>
              <a:chExt cx="420" cy="656"/>
            </a:xfrm>
          </p:grpSpPr>
          <p:sp>
            <p:nvSpPr>
              <p:cNvPr id="14349" name="AutoShape 13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4354" name="Group 18"/>
            <p:cNvGrpSpPr>
              <a:grpSpLocks/>
            </p:cNvGrpSpPr>
            <p:nvPr/>
          </p:nvGrpSpPr>
          <p:grpSpPr bwMode="auto">
            <a:xfrm>
              <a:off x="434" y="3046"/>
              <a:ext cx="568" cy="506"/>
              <a:chOff x="2111" y="1727"/>
              <a:chExt cx="568" cy="506"/>
            </a:xfrm>
          </p:grpSpPr>
          <p:sp>
            <p:nvSpPr>
              <p:cNvPr id="14355" name="AutoShape 19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8" name="Freeform 22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4360" name="Group 24"/>
            <p:cNvGrpSpPr>
              <a:grpSpLocks/>
            </p:cNvGrpSpPr>
            <p:nvPr/>
          </p:nvGrpSpPr>
          <p:grpSpPr bwMode="auto">
            <a:xfrm>
              <a:off x="1064" y="3120"/>
              <a:ext cx="421" cy="513"/>
              <a:chOff x="2543" y="1727"/>
              <a:chExt cx="421" cy="513"/>
            </a:xfrm>
          </p:grpSpPr>
          <p:sp>
            <p:nvSpPr>
              <p:cNvPr id="14361" name="AutoShape 25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4365" name="Rectangle 29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</p:grpSp>
      <p:grpSp>
        <p:nvGrpSpPr>
          <p:cNvPr id="14366" name="Group 30"/>
          <p:cNvGrpSpPr>
            <a:grpSpLocks/>
          </p:cNvGrpSpPr>
          <p:nvPr/>
        </p:nvGrpSpPr>
        <p:grpSpPr bwMode="auto">
          <a:xfrm>
            <a:off x="2712244" y="4761311"/>
            <a:ext cx="501254" cy="610790"/>
            <a:chOff x="2543" y="1727"/>
            <a:chExt cx="421" cy="513"/>
          </a:xfrm>
        </p:grpSpPr>
        <p:sp>
          <p:nvSpPr>
            <p:cNvPr id="14367" name="AutoShape 3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372" name="Group 36"/>
          <p:cNvGrpSpPr>
            <a:grpSpLocks/>
          </p:cNvGrpSpPr>
          <p:nvPr/>
        </p:nvGrpSpPr>
        <p:grpSpPr bwMode="auto">
          <a:xfrm>
            <a:off x="2927747" y="4629151"/>
            <a:ext cx="689372" cy="716756"/>
            <a:chOff x="2735" y="1681"/>
            <a:chExt cx="579" cy="602"/>
          </a:xfrm>
        </p:grpSpPr>
        <p:sp>
          <p:nvSpPr>
            <p:cNvPr id="14373" name="AutoShape 37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3270647" y="4743451"/>
            <a:ext cx="676275" cy="602456"/>
            <a:chOff x="2111" y="1727"/>
            <a:chExt cx="568" cy="506"/>
          </a:xfrm>
        </p:grpSpPr>
        <p:sp>
          <p:nvSpPr>
            <p:cNvPr id="14379" name="AutoShape 43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2" name="Freeform 46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384" name="Group 48"/>
          <p:cNvGrpSpPr>
            <a:grpSpLocks/>
          </p:cNvGrpSpPr>
          <p:nvPr/>
        </p:nvGrpSpPr>
        <p:grpSpPr bwMode="auto">
          <a:xfrm>
            <a:off x="3556397" y="4629151"/>
            <a:ext cx="689372" cy="716756"/>
            <a:chOff x="2735" y="1681"/>
            <a:chExt cx="579" cy="602"/>
          </a:xfrm>
        </p:grpSpPr>
        <p:sp>
          <p:nvSpPr>
            <p:cNvPr id="14385" name="AutoShape 4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390" name="Group 54"/>
          <p:cNvGrpSpPr>
            <a:grpSpLocks/>
          </p:cNvGrpSpPr>
          <p:nvPr/>
        </p:nvGrpSpPr>
        <p:grpSpPr bwMode="auto">
          <a:xfrm>
            <a:off x="3899297" y="4743451"/>
            <a:ext cx="676275" cy="602456"/>
            <a:chOff x="2111" y="1727"/>
            <a:chExt cx="568" cy="506"/>
          </a:xfrm>
        </p:grpSpPr>
        <p:sp>
          <p:nvSpPr>
            <p:cNvPr id="14391" name="AutoShape 55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94" name="Freeform 58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396" name="Group 60"/>
          <p:cNvGrpSpPr>
            <a:grpSpLocks/>
          </p:cNvGrpSpPr>
          <p:nvPr/>
        </p:nvGrpSpPr>
        <p:grpSpPr bwMode="auto">
          <a:xfrm>
            <a:off x="4312444" y="4743450"/>
            <a:ext cx="501254" cy="610791"/>
            <a:chOff x="2543" y="1727"/>
            <a:chExt cx="421" cy="513"/>
          </a:xfrm>
        </p:grpSpPr>
        <p:sp>
          <p:nvSpPr>
            <p:cNvPr id="14397" name="AutoShape 6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02" name="Group 66"/>
          <p:cNvGrpSpPr>
            <a:grpSpLocks/>
          </p:cNvGrpSpPr>
          <p:nvPr/>
        </p:nvGrpSpPr>
        <p:grpSpPr bwMode="auto">
          <a:xfrm>
            <a:off x="4598194" y="4761311"/>
            <a:ext cx="501254" cy="610790"/>
            <a:chOff x="2543" y="1727"/>
            <a:chExt cx="421" cy="513"/>
          </a:xfrm>
        </p:grpSpPr>
        <p:sp>
          <p:nvSpPr>
            <p:cNvPr id="14403" name="AutoShape 67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08" name="Group 72"/>
          <p:cNvGrpSpPr>
            <a:grpSpLocks/>
          </p:cNvGrpSpPr>
          <p:nvPr/>
        </p:nvGrpSpPr>
        <p:grpSpPr bwMode="auto">
          <a:xfrm>
            <a:off x="4813697" y="4629151"/>
            <a:ext cx="689372" cy="716756"/>
            <a:chOff x="2735" y="1681"/>
            <a:chExt cx="579" cy="602"/>
          </a:xfrm>
        </p:grpSpPr>
        <p:sp>
          <p:nvSpPr>
            <p:cNvPr id="14409" name="AutoShape 73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3" name="Rectangle 77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14" name="Group 78"/>
          <p:cNvGrpSpPr>
            <a:grpSpLocks/>
          </p:cNvGrpSpPr>
          <p:nvPr/>
        </p:nvGrpSpPr>
        <p:grpSpPr bwMode="auto">
          <a:xfrm>
            <a:off x="5270897" y="4572000"/>
            <a:ext cx="500063" cy="781050"/>
            <a:chOff x="1920" y="1584"/>
            <a:chExt cx="420" cy="656"/>
          </a:xfrm>
        </p:grpSpPr>
        <p:sp>
          <p:nvSpPr>
            <p:cNvPr id="14415" name="AutoShape 79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19" name="Rectangle 83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20" name="Group 84"/>
          <p:cNvGrpSpPr>
            <a:grpSpLocks/>
          </p:cNvGrpSpPr>
          <p:nvPr/>
        </p:nvGrpSpPr>
        <p:grpSpPr bwMode="auto">
          <a:xfrm>
            <a:off x="5623323" y="4647011"/>
            <a:ext cx="501253" cy="610790"/>
            <a:chOff x="2543" y="1727"/>
            <a:chExt cx="421" cy="513"/>
          </a:xfrm>
        </p:grpSpPr>
        <p:sp>
          <p:nvSpPr>
            <p:cNvPr id="14421" name="AutoShape 85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25" name="Rectangle 89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26" name="Group 90"/>
          <p:cNvGrpSpPr>
            <a:grpSpLocks/>
          </p:cNvGrpSpPr>
          <p:nvPr/>
        </p:nvGrpSpPr>
        <p:grpSpPr bwMode="auto">
          <a:xfrm>
            <a:off x="5842397" y="4572001"/>
            <a:ext cx="676275" cy="602456"/>
            <a:chOff x="2111" y="1727"/>
            <a:chExt cx="568" cy="506"/>
          </a:xfrm>
        </p:grpSpPr>
        <p:sp>
          <p:nvSpPr>
            <p:cNvPr id="14427" name="AutoShape 91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30" name="Freeform 94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31" name="Rectangle 95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32" name="Group 96"/>
          <p:cNvGrpSpPr>
            <a:grpSpLocks/>
          </p:cNvGrpSpPr>
          <p:nvPr/>
        </p:nvGrpSpPr>
        <p:grpSpPr bwMode="auto">
          <a:xfrm>
            <a:off x="6185297" y="4514851"/>
            <a:ext cx="676275" cy="602456"/>
            <a:chOff x="2111" y="1727"/>
            <a:chExt cx="568" cy="506"/>
          </a:xfrm>
        </p:grpSpPr>
        <p:sp>
          <p:nvSpPr>
            <p:cNvPr id="14433" name="AutoShape 97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36" name="Freeform 100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37" name="Rectangle 101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38" name="Group 102"/>
          <p:cNvGrpSpPr>
            <a:grpSpLocks/>
          </p:cNvGrpSpPr>
          <p:nvPr/>
        </p:nvGrpSpPr>
        <p:grpSpPr bwMode="auto">
          <a:xfrm>
            <a:off x="6585347" y="4400550"/>
            <a:ext cx="500063" cy="781050"/>
            <a:chOff x="1920" y="1584"/>
            <a:chExt cx="420" cy="656"/>
          </a:xfrm>
        </p:grpSpPr>
        <p:sp>
          <p:nvSpPr>
            <p:cNvPr id="14439" name="AutoShape 103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3" name="Rectangle 107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44" name="Group 108"/>
          <p:cNvGrpSpPr>
            <a:grpSpLocks/>
          </p:cNvGrpSpPr>
          <p:nvPr/>
        </p:nvGrpSpPr>
        <p:grpSpPr bwMode="auto">
          <a:xfrm>
            <a:off x="6813947" y="4286251"/>
            <a:ext cx="689372" cy="716756"/>
            <a:chOff x="2735" y="1681"/>
            <a:chExt cx="579" cy="602"/>
          </a:xfrm>
        </p:grpSpPr>
        <p:sp>
          <p:nvSpPr>
            <p:cNvPr id="14445" name="AutoShape 10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49" name="Rectangle 11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4450" name="Group 114"/>
          <p:cNvGrpSpPr>
            <a:grpSpLocks noChangeAspect="1"/>
          </p:cNvGrpSpPr>
          <p:nvPr/>
        </p:nvGrpSpPr>
        <p:grpSpPr bwMode="auto">
          <a:xfrm rot="15044801">
            <a:off x="3540919" y="1752600"/>
            <a:ext cx="2152650" cy="6686550"/>
            <a:chOff x="2112" y="380"/>
            <a:chExt cx="1554" cy="3556"/>
          </a:xfrm>
        </p:grpSpPr>
        <p:sp>
          <p:nvSpPr>
            <p:cNvPr id="14451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112" y="380"/>
              <a:ext cx="155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2129" y="396"/>
              <a:ext cx="1520" cy="3524"/>
            </a:xfrm>
            <a:custGeom>
              <a:avLst/>
              <a:gdLst>
                <a:gd name="T0" fmla="*/ 244 w 1520"/>
                <a:gd name="T1" fmla="*/ 3475 h 3524"/>
                <a:gd name="T2" fmla="*/ 210 w 1520"/>
                <a:gd name="T3" fmla="*/ 3502 h 3524"/>
                <a:gd name="T4" fmla="*/ 172 w 1520"/>
                <a:gd name="T5" fmla="*/ 3520 h 3524"/>
                <a:gd name="T6" fmla="*/ 134 w 1520"/>
                <a:gd name="T7" fmla="*/ 3524 h 3524"/>
                <a:gd name="T8" fmla="*/ 98 w 1520"/>
                <a:gd name="T9" fmla="*/ 3518 h 3524"/>
                <a:gd name="T10" fmla="*/ 64 w 1520"/>
                <a:gd name="T11" fmla="*/ 3495 h 3524"/>
                <a:gd name="T12" fmla="*/ 33 w 1520"/>
                <a:gd name="T13" fmla="*/ 3455 h 3524"/>
                <a:gd name="T14" fmla="*/ 9 w 1520"/>
                <a:gd name="T15" fmla="*/ 3401 h 3524"/>
                <a:gd name="T16" fmla="*/ 12 w 1520"/>
                <a:gd name="T17" fmla="*/ 3246 h 3524"/>
                <a:gd name="T18" fmla="*/ 45 w 1520"/>
                <a:gd name="T19" fmla="*/ 3018 h 3524"/>
                <a:gd name="T20" fmla="*/ 83 w 1520"/>
                <a:gd name="T21" fmla="*/ 2796 h 3524"/>
                <a:gd name="T22" fmla="*/ 129 w 1520"/>
                <a:gd name="T23" fmla="*/ 2578 h 3524"/>
                <a:gd name="T24" fmla="*/ 179 w 1520"/>
                <a:gd name="T25" fmla="*/ 2370 h 3524"/>
                <a:gd name="T26" fmla="*/ 236 w 1520"/>
                <a:gd name="T27" fmla="*/ 2163 h 3524"/>
                <a:gd name="T28" fmla="*/ 299 w 1520"/>
                <a:gd name="T29" fmla="*/ 1962 h 3524"/>
                <a:gd name="T30" fmla="*/ 370 w 1520"/>
                <a:gd name="T31" fmla="*/ 1764 h 3524"/>
                <a:gd name="T32" fmla="*/ 447 w 1520"/>
                <a:gd name="T33" fmla="*/ 1567 h 3524"/>
                <a:gd name="T34" fmla="*/ 533 w 1520"/>
                <a:gd name="T35" fmla="*/ 1370 h 3524"/>
                <a:gd name="T36" fmla="*/ 626 w 1520"/>
                <a:gd name="T37" fmla="*/ 1175 h 3524"/>
                <a:gd name="T38" fmla="*/ 727 w 1520"/>
                <a:gd name="T39" fmla="*/ 977 h 3524"/>
                <a:gd name="T40" fmla="*/ 834 w 1520"/>
                <a:gd name="T41" fmla="*/ 778 h 3524"/>
                <a:gd name="T42" fmla="*/ 951 w 1520"/>
                <a:gd name="T43" fmla="*/ 576 h 3524"/>
                <a:gd name="T44" fmla="*/ 1145 w 1520"/>
                <a:gd name="T45" fmla="*/ 267 h 3524"/>
                <a:gd name="T46" fmla="*/ 1307 w 1520"/>
                <a:gd name="T47" fmla="*/ 36 h 3524"/>
                <a:gd name="T48" fmla="*/ 1353 w 1520"/>
                <a:gd name="T49" fmla="*/ 11 h 3524"/>
                <a:gd name="T50" fmla="*/ 1396 w 1520"/>
                <a:gd name="T51" fmla="*/ 0 h 3524"/>
                <a:gd name="T52" fmla="*/ 1434 w 1520"/>
                <a:gd name="T53" fmla="*/ 2 h 3524"/>
                <a:gd name="T54" fmla="*/ 1465 w 1520"/>
                <a:gd name="T55" fmla="*/ 18 h 3524"/>
                <a:gd name="T56" fmla="*/ 1489 w 1520"/>
                <a:gd name="T57" fmla="*/ 47 h 3524"/>
                <a:gd name="T58" fmla="*/ 1508 w 1520"/>
                <a:gd name="T59" fmla="*/ 87 h 3524"/>
                <a:gd name="T60" fmla="*/ 1518 w 1520"/>
                <a:gd name="T61" fmla="*/ 139 h 3524"/>
                <a:gd name="T62" fmla="*/ 1386 w 1520"/>
                <a:gd name="T63" fmla="*/ 385 h 3524"/>
                <a:gd name="T64" fmla="*/ 1200 w 1520"/>
                <a:gd name="T65" fmla="*/ 695 h 3524"/>
                <a:gd name="T66" fmla="*/ 1088 w 1520"/>
                <a:gd name="T67" fmla="*/ 892 h 3524"/>
                <a:gd name="T68" fmla="*/ 982 w 1520"/>
                <a:gd name="T69" fmla="*/ 1085 h 3524"/>
                <a:gd name="T70" fmla="*/ 887 w 1520"/>
                <a:gd name="T71" fmla="*/ 1275 h 3524"/>
                <a:gd name="T72" fmla="*/ 798 w 1520"/>
                <a:gd name="T73" fmla="*/ 1466 h 3524"/>
                <a:gd name="T74" fmla="*/ 719 w 1520"/>
                <a:gd name="T75" fmla="*/ 1654 h 3524"/>
                <a:gd name="T76" fmla="*/ 643 w 1520"/>
                <a:gd name="T77" fmla="*/ 1845 h 3524"/>
                <a:gd name="T78" fmla="*/ 576 w 1520"/>
                <a:gd name="T79" fmla="*/ 2038 h 3524"/>
                <a:gd name="T80" fmla="*/ 514 w 1520"/>
                <a:gd name="T81" fmla="*/ 2235 h 3524"/>
                <a:gd name="T82" fmla="*/ 459 w 1520"/>
                <a:gd name="T83" fmla="*/ 2437 h 3524"/>
                <a:gd name="T84" fmla="*/ 406 w 1520"/>
                <a:gd name="T85" fmla="*/ 2648 h 3524"/>
                <a:gd name="T86" fmla="*/ 361 w 1520"/>
                <a:gd name="T87" fmla="*/ 2865 h 3524"/>
                <a:gd name="T88" fmla="*/ 318 w 1520"/>
                <a:gd name="T89" fmla="*/ 3094 h 3524"/>
                <a:gd name="T90" fmla="*/ 279 w 1520"/>
                <a:gd name="T91" fmla="*/ 3331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0" h="3524">
                  <a:moveTo>
                    <a:pt x="260" y="3457"/>
                  </a:moveTo>
                  <a:lnTo>
                    <a:pt x="244" y="3475"/>
                  </a:lnTo>
                  <a:lnTo>
                    <a:pt x="227" y="3491"/>
                  </a:lnTo>
                  <a:lnTo>
                    <a:pt x="210" y="3502"/>
                  </a:lnTo>
                  <a:lnTo>
                    <a:pt x="191" y="3513"/>
                  </a:lnTo>
                  <a:lnTo>
                    <a:pt x="172" y="3520"/>
                  </a:lnTo>
                  <a:lnTo>
                    <a:pt x="153" y="3524"/>
                  </a:lnTo>
                  <a:lnTo>
                    <a:pt x="134" y="3524"/>
                  </a:lnTo>
                  <a:lnTo>
                    <a:pt x="117" y="3522"/>
                  </a:lnTo>
                  <a:lnTo>
                    <a:pt x="98" y="3518"/>
                  </a:lnTo>
                  <a:lnTo>
                    <a:pt x="81" y="3509"/>
                  </a:lnTo>
                  <a:lnTo>
                    <a:pt x="64" y="3495"/>
                  </a:lnTo>
                  <a:lnTo>
                    <a:pt x="48" y="3477"/>
                  </a:lnTo>
                  <a:lnTo>
                    <a:pt x="33" y="3455"/>
                  </a:lnTo>
                  <a:lnTo>
                    <a:pt x="21" y="3430"/>
                  </a:lnTo>
                  <a:lnTo>
                    <a:pt x="9" y="3401"/>
                  </a:lnTo>
                  <a:lnTo>
                    <a:pt x="0" y="3365"/>
                  </a:lnTo>
                  <a:lnTo>
                    <a:pt x="12" y="3246"/>
                  </a:lnTo>
                  <a:lnTo>
                    <a:pt x="28" y="3132"/>
                  </a:lnTo>
                  <a:lnTo>
                    <a:pt x="45" y="3018"/>
                  </a:lnTo>
                  <a:lnTo>
                    <a:pt x="64" y="2905"/>
                  </a:lnTo>
                  <a:lnTo>
                    <a:pt x="83" y="2796"/>
                  </a:lnTo>
                  <a:lnTo>
                    <a:pt x="105" y="2686"/>
                  </a:lnTo>
                  <a:lnTo>
                    <a:pt x="129" y="2578"/>
                  </a:lnTo>
                  <a:lnTo>
                    <a:pt x="153" y="2473"/>
                  </a:lnTo>
                  <a:lnTo>
                    <a:pt x="179" y="2370"/>
                  </a:lnTo>
                  <a:lnTo>
                    <a:pt x="205" y="2266"/>
                  </a:lnTo>
                  <a:lnTo>
                    <a:pt x="236" y="2163"/>
                  </a:lnTo>
                  <a:lnTo>
                    <a:pt x="268" y="2062"/>
                  </a:lnTo>
                  <a:lnTo>
                    <a:pt x="299" y="1962"/>
                  </a:lnTo>
                  <a:lnTo>
                    <a:pt x="334" y="1863"/>
                  </a:lnTo>
                  <a:lnTo>
                    <a:pt x="370" y="1764"/>
                  </a:lnTo>
                  <a:lnTo>
                    <a:pt x="409" y="1666"/>
                  </a:lnTo>
                  <a:lnTo>
                    <a:pt x="447" y="1567"/>
                  </a:lnTo>
                  <a:lnTo>
                    <a:pt x="490" y="1468"/>
                  </a:lnTo>
                  <a:lnTo>
                    <a:pt x="533" y="1370"/>
                  </a:lnTo>
                  <a:lnTo>
                    <a:pt x="578" y="1273"/>
                  </a:lnTo>
                  <a:lnTo>
                    <a:pt x="626" y="1175"/>
                  </a:lnTo>
                  <a:lnTo>
                    <a:pt x="674" y="1076"/>
                  </a:lnTo>
                  <a:lnTo>
                    <a:pt x="727" y="977"/>
                  </a:lnTo>
                  <a:lnTo>
                    <a:pt x="779" y="879"/>
                  </a:lnTo>
                  <a:lnTo>
                    <a:pt x="834" y="778"/>
                  </a:lnTo>
                  <a:lnTo>
                    <a:pt x="891" y="677"/>
                  </a:lnTo>
                  <a:lnTo>
                    <a:pt x="951" y="576"/>
                  </a:lnTo>
                  <a:lnTo>
                    <a:pt x="1013" y="475"/>
                  </a:lnTo>
                  <a:lnTo>
                    <a:pt x="1145" y="267"/>
                  </a:lnTo>
                  <a:lnTo>
                    <a:pt x="1284" y="51"/>
                  </a:lnTo>
                  <a:lnTo>
                    <a:pt x="1307" y="36"/>
                  </a:lnTo>
                  <a:lnTo>
                    <a:pt x="1331" y="20"/>
                  </a:lnTo>
                  <a:lnTo>
                    <a:pt x="1353" y="11"/>
                  </a:lnTo>
                  <a:lnTo>
                    <a:pt x="1374" y="4"/>
                  </a:lnTo>
                  <a:lnTo>
                    <a:pt x="1396" y="0"/>
                  </a:lnTo>
                  <a:lnTo>
                    <a:pt x="1415" y="0"/>
                  </a:lnTo>
                  <a:lnTo>
                    <a:pt x="1434" y="2"/>
                  </a:lnTo>
                  <a:lnTo>
                    <a:pt x="1449" y="9"/>
                  </a:lnTo>
                  <a:lnTo>
                    <a:pt x="1465" y="18"/>
                  </a:lnTo>
                  <a:lnTo>
                    <a:pt x="1477" y="31"/>
                  </a:lnTo>
                  <a:lnTo>
                    <a:pt x="1489" y="47"/>
                  </a:lnTo>
                  <a:lnTo>
                    <a:pt x="1499" y="65"/>
                  </a:lnTo>
                  <a:lnTo>
                    <a:pt x="1508" y="87"/>
                  </a:lnTo>
                  <a:lnTo>
                    <a:pt x="1515" y="112"/>
                  </a:lnTo>
                  <a:lnTo>
                    <a:pt x="1518" y="139"/>
                  </a:lnTo>
                  <a:lnTo>
                    <a:pt x="1520" y="170"/>
                  </a:lnTo>
                  <a:lnTo>
                    <a:pt x="1386" y="385"/>
                  </a:lnTo>
                  <a:lnTo>
                    <a:pt x="1260" y="592"/>
                  </a:lnTo>
                  <a:lnTo>
                    <a:pt x="1200" y="695"/>
                  </a:lnTo>
                  <a:lnTo>
                    <a:pt x="1143" y="793"/>
                  </a:lnTo>
                  <a:lnTo>
                    <a:pt x="1088" y="892"/>
                  </a:lnTo>
                  <a:lnTo>
                    <a:pt x="1035" y="988"/>
                  </a:lnTo>
                  <a:lnTo>
                    <a:pt x="982" y="1085"/>
                  </a:lnTo>
                  <a:lnTo>
                    <a:pt x="935" y="1181"/>
                  </a:lnTo>
                  <a:lnTo>
                    <a:pt x="887" y="1275"/>
                  </a:lnTo>
                  <a:lnTo>
                    <a:pt x="841" y="1370"/>
                  </a:lnTo>
                  <a:lnTo>
                    <a:pt x="798" y="1466"/>
                  </a:lnTo>
                  <a:lnTo>
                    <a:pt x="758" y="1560"/>
                  </a:lnTo>
                  <a:lnTo>
                    <a:pt x="719" y="1654"/>
                  </a:lnTo>
                  <a:lnTo>
                    <a:pt x="681" y="1749"/>
                  </a:lnTo>
                  <a:lnTo>
                    <a:pt x="643" y="1845"/>
                  </a:lnTo>
                  <a:lnTo>
                    <a:pt x="609" y="1941"/>
                  </a:lnTo>
                  <a:lnTo>
                    <a:pt x="576" y="2038"/>
                  </a:lnTo>
                  <a:lnTo>
                    <a:pt x="545" y="2134"/>
                  </a:lnTo>
                  <a:lnTo>
                    <a:pt x="514" y="2235"/>
                  </a:lnTo>
                  <a:lnTo>
                    <a:pt x="485" y="2334"/>
                  </a:lnTo>
                  <a:lnTo>
                    <a:pt x="459" y="2437"/>
                  </a:lnTo>
                  <a:lnTo>
                    <a:pt x="432" y="2540"/>
                  </a:lnTo>
                  <a:lnTo>
                    <a:pt x="406" y="2648"/>
                  </a:lnTo>
                  <a:lnTo>
                    <a:pt x="382" y="2755"/>
                  </a:lnTo>
                  <a:lnTo>
                    <a:pt x="361" y="2865"/>
                  </a:lnTo>
                  <a:lnTo>
                    <a:pt x="339" y="2977"/>
                  </a:lnTo>
                  <a:lnTo>
                    <a:pt x="318" y="3094"/>
                  </a:lnTo>
                  <a:lnTo>
                    <a:pt x="299" y="3210"/>
                  </a:lnTo>
                  <a:lnTo>
                    <a:pt x="279" y="3331"/>
                  </a:lnTo>
                  <a:lnTo>
                    <a:pt x="260" y="345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53" name="Freeform 117"/>
            <p:cNvSpPr>
              <a:spLocks noEditPoints="1"/>
            </p:cNvSpPr>
            <p:nvPr/>
          </p:nvSpPr>
          <p:spPr bwMode="auto">
            <a:xfrm>
              <a:off x="2122" y="391"/>
              <a:ext cx="1534" cy="3536"/>
            </a:xfrm>
            <a:custGeom>
              <a:avLst/>
              <a:gdLst>
                <a:gd name="T0" fmla="*/ 220 w 1534"/>
                <a:gd name="T1" fmla="*/ 3511 h 3536"/>
                <a:gd name="T2" fmla="*/ 231 w 1534"/>
                <a:gd name="T3" fmla="*/ 3491 h 3536"/>
                <a:gd name="T4" fmla="*/ 200 w 1534"/>
                <a:gd name="T5" fmla="*/ 3523 h 3536"/>
                <a:gd name="T6" fmla="*/ 124 w 1534"/>
                <a:gd name="T7" fmla="*/ 3534 h 3536"/>
                <a:gd name="T8" fmla="*/ 179 w 1534"/>
                <a:gd name="T9" fmla="*/ 3520 h 3536"/>
                <a:gd name="T10" fmla="*/ 105 w 1534"/>
                <a:gd name="T11" fmla="*/ 3527 h 3536"/>
                <a:gd name="T12" fmla="*/ 62 w 1534"/>
                <a:gd name="T13" fmla="*/ 3482 h 3536"/>
                <a:gd name="T14" fmla="*/ 126 w 1534"/>
                <a:gd name="T15" fmla="*/ 3523 h 3536"/>
                <a:gd name="T16" fmla="*/ 23 w 1534"/>
                <a:gd name="T17" fmla="*/ 3440 h 3536"/>
                <a:gd name="T18" fmla="*/ 21 w 1534"/>
                <a:gd name="T19" fmla="*/ 3404 h 3536"/>
                <a:gd name="T20" fmla="*/ 52 w 1534"/>
                <a:gd name="T21" fmla="*/ 3487 h 3536"/>
                <a:gd name="T22" fmla="*/ 2 w 1534"/>
                <a:gd name="T23" fmla="*/ 3372 h 3536"/>
                <a:gd name="T24" fmla="*/ 47 w 1534"/>
                <a:gd name="T25" fmla="*/ 3020 h 3536"/>
                <a:gd name="T26" fmla="*/ 131 w 1534"/>
                <a:gd name="T27" fmla="*/ 2583 h 3536"/>
                <a:gd name="T28" fmla="*/ 239 w 1534"/>
                <a:gd name="T29" fmla="*/ 2166 h 3536"/>
                <a:gd name="T30" fmla="*/ 373 w 1534"/>
                <a:gd name="T31" fmla="*/ 1767 h 3536"/>
                <a:gd name="T32" fmla="*/ 346 w 1534"/>
                <a:gd name="T33" fmla="*/ 1868 h 3536"/>
                <a:gd name="T34" fmla="*/ 217 w 1534"/>
                <a:gd name="T35" fmla="*/ 2271 h 3536"/>
                <a:gd name="T36" fmla="*/ 117 w 1534"/>
                <a:gd name="T37" fmla="*/ 2691 h 3536"/>
                <a:gd name="T38" fmla="*/ 40 w 1534"/>
                <a:gd name="T39" fmla="*/ 3137 h 3536"/>
                <a:gd name="T40" fmla="*/ 411 w 1534"/>
                <a:gd name="T41" fmla="*/ 1668 h 3536"/>
                <a:gd name="T42" fmla="*/ 581 w 1534"/>
                <a:gd name="T43" fmla="*/ 1276 h 3536"/>
                <a:gd name="T44" fmla="*/ 781 w 1534"/>
                <a:gd name="T45" fmla="*/ 881 h 3536"/>
                <a:gd name="T46" fmla="*/ 1016 w 1534"/>
                <a:gd name="T47" fmla="*/ 478 h 3536"/>
                <a:gd name="T48" fmla="*/ 1286 w 1534"/>
                <a:gd name="T49" fmla="*/ 54 h 3536"/>
                <a:gd name="T50" fmla="*/ 1090 w 1534"/>
                <a:gd name="T51" fmla="*/ 377 h 3536"/>
                <a:gd name="T52" fmla="*/ 846 w 1534"/>
                <a:gd name="T53" fmla="*/ 785 h 3536"/>
                <a:gd name="T54" fmla="*/ 638 w 1534"/>
                <a:gd name="T55" fmla="*/ 1182 h 3536"/>
                <a:gd name="T56" fmla="*/ 459 w 1534"/>
                <a:gd name="T57" fmla="*/ 1574 h 3536"/>
                <a:gd name="T58" fmla="*/ 1286 w 1534"/>
                <a:gd name="T59" fmla="*/ 54 h 3536"/>
                <a:gd name="T60" fmla="*/ 1312 w 1534"/>
                <a:gd name="T61" fmla="*/ 36 h 3536"/>
                <a:gd name="T62" fmla="*/ 1381 w 1534"/>
                <a:gd name="T63" fmla="*/ 14 h 3536"/>
                <a:gd name="T64" fmla="*/ 1293 w 1534"/>
                <a:gd name="T65" fmla="*/ 61 h 3536"/>
                <a:gd name="T66" fmla="*/ 1420 w 1534"/>
                <a:gd name="T67" fmla="*/ 0 h 3536"/>
                <a:gd name="T68" fmla="*/ 1436 w 1534"/>
                <a:gd name="T69" fmla="*/ 11 h 3536"/>
                <a:gd name="T70" fmla="*/ 1379 w 1534"/>
                <a:gd name="T71" fmla="*/ 5 h 3536"/>
                <a:gd name="T72" fmla="*/ 1499 w 1534"/>
                <a:gd name="T73" fmla="*/ 45 h 3536"/>
                <a:gd name="T74" fmla="*/ 1479 w 1534"/>
                <a:gd name="T75" fmla="*/ 36 h 3536"/>
                <a:gd name="T76" fmla="*/ 1508 w 1534"/>
                <a:gd name="T77" fmla="*/ 63 h 3536"/>
                <a:gd name="T78" fmla="*/ 1534 w 1534"/>
                <a:gd name="T79" fmla="*/ 175 h 3536"/>
                <a:gd name="T80" fmla="*/ 1508 w 1534"/>
                <a:gd name="T81" fmla="*/ 88 h 3536"/>
                <a:gd name="T82" fmla="*/ 1532 w 1534"/>
                <a:gd name="T83" fmla="*/ 177 h 3536"/>
                <a:gd name="T84" fmla="*/ 1463 w 1534"/>
                <a:gd name="T85" fmla="*/ 287 h 3536"/>
                <a:gd name="T86" fmla="*/ 1212 w 1534"/>
                <a:gd name="T87" fmla="*/ 702 h 3536"/>
                <a:gd name="T88" fmla="*/ 994 w 1534"/>
                <a:gd name="T89" fmla="*/ 1092 h 3536"/>
                <a:gd name="T90" fmla="*/ 810 w 1534"/>
                <a:gd name="T91" fmla="*/ 1471 h 3536"/>
                <a:gd name="T92" fmla="*/ 683 w 1534"/>
                <a:gd name="T93" fmla="*/ 1751 h 3536"/>
                <a:gd name="T94" fmla="*/ 846 w 1534"/>
                <a:gd name="T95" fmla="*/ 1375 h 3536"/>
                <a:gd name="T96" fmla="*/ 1037 w 1534"/>
                <a:gd name="T97" fmla="*/ 991 h 3536"/>
                <a:gd name="T98" fmla="*/ 1262 w 1534"/>
                <a:gd name="T99" fmla="*/ 597 h 3536"/>
                <a:gd name="T100" fmla="*/ 1525 w 1534"/>
                <a:gd name="T101" fmla="*/ 173 h 3536"/>
                <a:gd name="T102" fmla="*/ 621 w 1534"/>
                <a:gd name="T103" fmla="*/ 1946 h 3536"/>
                <a:gd name="T104" fmla="*/ 497 w 1534"/>
                <a:gd name="T105" fmla="*/ 2341 h 3536"/>
                <a:gd name="T106" fmla="*/ 394 w 1534"/>
                <a:gd name="T107" fmla="*/ 2760 h 3536"/>
                <a:gd name="T108" fmla="*/ 310 w 1534"/>
                <a:gd name="T109" fmla="*/ 3218 h 3536"/>
                <a:gd name="T110" fmla="*/ 282 w 1534"/>
                <a:gd name="T111" fmla="*/ 3336 h 3536"/>
                <a:gd name="T112" fmla="*/ 363 w 1534"/>
                <a:gd name="T113" fmla="*/ 2868 h 3536"/>
                <a:gd name="T114" fmla="*/ 461 w 1534"/>
                <a:gd name="T115" fmla="*/ 2442 h 3536"/>
                <a:gd name="T116" fmla="*/ 578 w 1534"/>
                <a:gd name="T117" fmla="*/ 2041 h 3536"/>
                <a:gd name="T118" fmla="*/ 693 w 1534"/>
                <a:gd name="T119" fmla="*/ 1756 h 3536"/>
                <a:gd name="T120" fmla="*/ 272 w 1534"/>
                <a:gd name="T121" fmla="*/ 3462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3536">
                  <a:moveTo>
                    <a:pt x="272" y="3464"/>
                  </a:moveTo>
                  <a:lnTo>
                    <a:pt x="255" y="3482"/>
                  </a:lnTo>
                  <a:lnTo>
                    <a:pt x="239" y="3498"/>
                  </a:lnTo>
                  <a:lnTo>
                    <a:pt x="220" y="3511"/>
                  </a:lnTo>
                  <a:lnTo>
                    <a:pt x="200" y="3523"/>
                  </a:lnTo>
                  <a:lnTo>
                    <a:pt x="196" y="3514"/>
                  </a:lnTo>
                  <a:lnTo>
                    <a:pt x="215" y="3505"/>
                  </a:lnTo>
                  <a:lnTo>
                    <a:pt x="231" y="3491"/>
                  </a:lnTo>
                  <a:lnTo>
                    <a:pt x="248" y="3475"/>
                  </a:lnTo>
                  <a:lnTo>
                    <a:pt x="265" y="3458"/>
                  </a:lnTo>
                  <a:lnTo>
                    <a:pt x="272" y="3464"/>
                  </a:lnTo>
                  <a:close/>
                  <a:moveTo>
                    <a:pt x="200" y="3523"/>
                  </a:moveTo>
                  <a:lnTo>
                    <a:pt x="181" y="3529"/>
                  </a:lnTo>
                  <a:lnTo>
                    <a:pt x="162" y="3534"/>
                  </a:lnTo>
                  <a:lnTo>
                    <a:pt x="143" y="3536"/>
                  </a:lnTo>
                  <a:lnTo>
                    <a:pt x="124" y="3534"/>
                  </a:lnTo>
                  <a:lnTo>
                    <a:pt x="126" y="3523"/>
                  </a:lnTo>
                  <a:lnTo>
                    <a:pt x="143" y="3525"/>
                  </a:lnTo>
                  <a:lnTo>
                    <a:pt x="160" y="3525"/>
                  </a:lnTo>
                  <a:lnTo>
                    <a:pt x="179" y="3520"/>
                  </a:lnTo>
                  <a:lnTo>
                    <a:pt x="196" y="3514"/>
                  </a:lnTo>
                  <a:lnTo>
                    <a:pt x="200" y="3523"/>
                  </a:lnTo>
                  <a:close/>
                  <a:moveTo>
                    <a:pt x="124" y="3534"/>
                  </a:moveTo>
                  <a:lnTo>
                    <a:pt x="105" y="3527"/>
                  </a:lnTo>
                  <a:lnTo>
                    <a:pt x="86" y="3518"/>
                  </a:lnTo>
                  <a:lnTo>
                    <a:pt x="69" y="3505"/>
                  </a:lnTo>
                  <a:lnTo>
                    <a:pt x="52" y="3487"/>
                  </a:lnTo>
                  <a:lnTo>
                    <a:pt x="62" y="3482"/>
                  </a:lnTo>
                  <a:lnTo>
                    <a:pt x="76" y="3498"/>
                  </a:lnTo>
                  <a:lnTo>
                    <a:pt x="93" y="3509"/>
                  </a:lnTo>
                  <a:lnTo>
                    <a:pt x="107" y="3518"/>
                  </a:lnTo>
                  <a:lnTo>
                    <a:pt x="126" y="3523"/>
                  </a:lnTo>
                  <a:lnTo>
                    <a:pt x="124" y="3534"/>
                  </a:lnTo>
                  <a:close/>
                  <a:moveTo>
                    <a:pt x="52" y="3487"/>
                  </a:moveTo>
                  <a:lnTo>
                    <a:pt x="38" y="3464"/>
                  </a:lnTo>
                  <a:lnTo>
                    <a:pt x="23" y="3440"/>
                  </a:lnTo>
                  <a:lnTo>
                    <a:pt x="12" y="3408"/>
                  </a:lnTo>
                  <a:lnTo>
                    <a:pt x="2" y="3372"/>
                  </a:lnTo>
                  <a:lnTo>
                    <a:pt x="12" y="3370"/>
                  </a:lnTo>
                  <a:lnTo>
                    <a:pt x="21" y="3404"/>
                  </a:lnTo>
                  <a:lnTo>
                    <a:pt x="33" y="3435"/>
                  </a:lnTo>
                  <a:lnTo>
                    <a:pt x="45" y="3460"/>
                  </a:lnTo>
                  <a:lnTo>
                    <a:pt x="62" y="3482"/>
                  </a:lnTo>
                  <a:lnTo>
                    <a:pt x="52" y="3487"/>
                  </a:lnTo>
                  <a:close/>
                  <a:moveTo>
                    <a:pt x="2" y="3372"/>
                  </a:moveTo>
                  <a:lnTo>
                    <a:pt x="0" y="3370"/>
                  </a:lnTo>
                  <a:lnTo>
                    <a:pt x="7" y="3370"/>
                  </a:lnTo>
                  <a:lnTo>
                    <a:pt x="2" y="3372"/>
                  </a:lnTo>
                  <a:close/>
                  <a:moveTo>
                    <a:pt x="0" y="3370"/>
                  </a:moveTo>
                  <a:lnTo>
                    <a:pt x="14" y="3251"/>
                  </a:lnTo>
                  <a:lnTo>
                    <a:pt x="31" y="3135"/>
                  </a:lnTo>
                  <a:lnTo>
                    <a:pt x="47" y="3020"/>
                  </a:lnTo>
                  <a:lnTo>
                    <a:pt x="67" y="2908"/>
                  </a:lnTo>
                  <a:lnTo>
                    <a:pt x="86" y="2798"/>
                  </a:lnTo>
                  <a:lnTo>
                    <a:pt x="107" y="2691"/>
                  </a:lnTo>
                  <a:lnTo>
                    <a:pt x="131" y="2583"/>
                  </a:lnTo>
                  <a:lnTo>
                    <a:pt x="155" y="2478"/>
                  </a:lnTo>
                  <a:lnTo>
                    <a:pt x="181" y="2372"/>
                  </a:lnTo>
                  <a:lnTo>
                    <a:pt x="208" y="2269"/>
                  </a:lnTo>
                  <a:lnTo>
                    <a:pt x="239" y="2166"/>
                  </a:lnTo>
                  <a:lnTo>
                    <a:pt x="270" y="2065"/>
                  </a:lnTo>
                  <a:lnTo>
                    <a:pt x="301" y="1967"/>
                  </a:lnTo>
                  <a:lnTo>
                    <a:pt x="337" y="1866"/>
                  </a:lnTo>
                  <a:lnTo>
                    <a:pt x="373" y="1767"/>
                  </a:lnTo>
                  <a:lnTo>
                    <a:pt x="411" y="1668"/>
                  </a:lnTo>
                  <a:lnTo>
                    <a:pt x="420" y="1671"/>
                  </a:lnTo>
                  <a:lnTo>
                    <a:pt x="382" y="1769"/>
                  </a:lnTo>
                  <a:lnTo>
                    <a:pt x="346" y="1868"/>
                  </a:lnTo>
                  <a:lnTo>
                    <a:pt x="310" y="1969"/>
                  </a:lnTo>
                  <a:lnTo>
                    <a:pt x="279" y="2070"/>
                  </a:lnTo>
                  <a:lnTo>
                    <a:pt x="248" y="2171"/>
                  </a:lnTo>
                  <a:lnTo>
                    <a:pt x="217" y="2271"/>
                  </a:lnTo>
                  <a:lnTo>
                    <a:pt x="191" y="2375"/>
                  </a:lnTo>
                  <a:lnTo>
                    <a:pt x="165" y="2480"/>
                  </a:lnTo>
                  <a:lnTo>
                    <a:pt x="141" y="2585"/>
                  </a:lnTo>
                  <a:lnTo>
                    <a:pt x="117" y="2691"/>
                  </a:lnTo>
                  <a:lnTo>
                    <a:pt x="95" y="2801"/>
                  </a:lnTo>
                  <a:lnTo>
                    <a:pt x="76" y="2910"/>
                  </a:lnTo>
                  <a:lnTo>
                    <a:pt x="57" y="3023"/>
                  </a:lnTo>
                  <a:lnTo>
                    <a:pt x="40" y="3137"/>
                  </a:lnTo>
                  <a:lnTo>
                    <a:pt x="26" y="3254"/>
                  </a:lnTo>
                  <a:lnTo>
                    <a:pt x="12" y="3370"/>
                  </a:lnTo>
                  <a:lnTo>
                    <a:pt x="0" y="3370"/>
                  </a:lnTo>
                  <a:close/>
                  <a:moveTo>
                    <a:pt x="411" y="1668"/>
                  </a:moveTo>
                  <a:lnTo>
                    <a:pt x="449" y="1570"/>
                  </a:lnTo>
                  <a:lnTo>
                    <a:pt x="492" y="1471"/>
                  </a:lnTo>
                  <a:lnTo>
                    <a:pt x="535" y="1375"/>
                  </a:lnTo>
                  <a:lnTo>
                    <a:pt x="581" y="1276"/>
                  </a:lnTo>
                  <a:lnTo>
                    <a:pt x="628" y="1177"/>
                  </a:lnTo>
                  <a:lnTo>
                    <a:pt x="679" y="1079"/>
                  </a:lnTo>
                  <a:lnTo>
                    <a:pt x="729" y="980"/>
                  </a:lnTo>
                  <a:lnTo>
                    <a:pt x="781" y="881"/>
                  </a:lnTo>
                  <a:lnTo>
                    <a:pt x="839" y="780"/>
                  </a:lnTo>
                  <a:lnTo>
                    <a:pt x="896" y="682"/>
                  </a:lnTo>
                  <a:lnTo>
                    <a:pt x="956" y="579"/>
                  </a:lnTo>
                  <a:lnTo>
                    <a:pt x="1016" y="478"/>
                  </a:lnTo>
                  <a:lnTo>
                    <a:pt x="1080" y="372"/>
                  </a:lnTo>
                  <a:lnTo>
                    <a:pt x="1147" y="269"/>
                  </a:lnTo>
                  <a:lnTo>
                    <a:pt x="1214" y="162"/>
                  </a:lnTo>
                  <a:lnTo>
                    <a:pt x="1286" y="54"/>
                  </a:lnTo>
                  <a:lnTo>
                    <a:pt x="1293" y="59"/>
                  </a:lnTo>
                  <a:lnTo>
                    <a:pt x="1224" y="166"/>
                  </a:lnTo>
                  <a:lnTo>
                    <a:pt x="1154" y="274"/>
                  </a:lnTo>
                  <a:lnTo>
                    <a:pt x="1090" y="377"/>
                  </a:lnTo>
                  <a:lnTo>
                    <a:pt x="1025" y="482"/>
                  </a:lnTo>
                  <a:lnTo>
                    <a:pt x="963" y="583"/>
                  </a:lnTo>
                  <a:lnTo>
                    <a:pt x="903" y="684"/>
                  </a:lnTo>
                  <a:lnTo>
                    <a:pt x="846" y="785"/>
                  </a:lnTo>
                  <a:lnTo>
                    <a:pt x="791" y="886"/>
                  </a:lnTo>
                  <a:lnTo>
                    <a:pt x="738" y="985"/>
                  </a:lnTo>
                  <a:lnTo>
                    <a:pt x="686" y="1083"/>
                  </a:lnTo>
                  <a:lnTo>
                    <a:pt x="638" y="1182"/>
                  </a:lnTo>
                  <a:lnTo>
                    <a:pt x="590" y="1280"/>
                  </a:lnTo>
                  <a:lnTo>
                    <a:pt x="545" y="1377"/>
                  </a:lnTo>
                  <a:lnTo>
                    <a:pt x="502" y="1476"/>
                  </a:lnTo>
                  <a:lnTo>
                    <a:pt x="459" y="1574"/>
                  </a:lnTo>
                  <a:lnTo>
                    <a:pt x="420" y="1671"/>
                  </a:lnTo>
                  <a:lnTo>
                    <a:pt x="411" y="1668"/>
                  </a:lnTo>
                  <a:close/>
                  <a:moveTo>
                    <a:pt x="1286" y="54"/>
                  </a:moveTo>
                  <a:lnTo>
                    <a:pt x="1286" y="54"/>
                  </a:lnTo>
                  <a:lnTo>
                    <a:pt x="1291" y="56"/>
                  </a:lnTo>
                  <a:lnTo>
                    <a:pt x="1286" y="54"/>
                  </a:lnTo>
                  <a:close/>
                  <a:moveTo>
                    <a:pt x="1286" y="54"/>
                  </a:moveTo>
                  <a:lnTo>
                    <a:pt x="1312" y="36"/>
                  </a:lnTo>
                  <a:lnTo>
                    <a:pt x="1334" y="23"/>
                  </a:lnTo>
                  <a:lnTo>
                    <a:pt x="1358" y="11"/>
                  </a:lnTo>
                  <a:lnTo>
                    <a:pt x="1379" y="5"/>
                  </a:lnTo>
                  <a:lnTo>
                    <a:pt x="1381" y="14"/>
                  </a:lnTo>
                  <a:lnTo>
                    <a:pt x="1360" y="20"/>
                  </a:lnTo>
                  <a:lnTo>
                    <a:pt x="1338" y="29"/>
                  </a:lnTo>
                  <a:lnTo>
                    <a:pt x="1317" y="43"/>
                  </a:lnTo>
                  <a:lnTo>
                    <a:pt x="1293" y="61"/>
                  </a:lnTo>
                  <a:lnTo>
                    <a:pt x="1286" y="54"/>
                  </a:lnTo>
                  <a:close/>
                  <a:moveTo>
                    <a:pt x="1379" y="5"/>
                  </a:moveTo>
                  <a:lnTo>
                    <a:pt x="1401" y="0"/>
                  </a:lnTo>
                  <a:lnTo>
                    <a:pt x="1420" y="0"/>
                  </a:lnTo>
                  <a:lnTo>
                    <a:pt x="1439" y="2"/>
                  </a:lnTo>
                  <a:lnTo>
                    <a:pt x="1456" y="7"/>
                  </a:lnTo>
                  <a:lnTo>
                    <a:pt x="1451" y="16"/>
                  </a:lnTo>
                  <a:lnTo>
                    <a:pt x="1436" y="11"/>
                  </a:lnTo>
                  <a:lnTo>
                    <a:pt x="1420" y="9"/>
                  </a:lnTo>
                  <a:lnTo>
                    <a:pt x="1401" y="9"/>
                  </a:lnTo>
                  <a:lnTo>
                    <a:pt x="1381" y="14"/>
                  </a:lnTo>
                  <a:lnTo>
                    <a:pt x="1379" y="5"/>
                  </a:lnTo>
                  <a:close/>
                  <a:moveTo>
                    <a:pt x="1456" y="7"/>
                  </a:moveTo>
                  <a:lnTo>
                    <a:pt x="1472" y="16"/>
                  </a:lnTo>
                  <a:lnTo>
                    <a:pt x="1487" y="29"/>
                  </a:lnTo>
                  <a:lnTo>
                    <a:pt x="1499" y="45"/>
                  </a:lnTo>
                  <a:lnTo>
                    <a:pt x="1508" y="63"/>
                  </a:lnTo>
                  <a:lnTo>
                    <a:pt x="1501" y="65"/>
                  </a:lnTo>
                  <a:lnTo>
                    <a:pt x="1489" y="50"/>
                  </a:lnTo>
                  <a:lnTo>
                    <a:pt x="1479" y="36"/>
                  </a:lnTo>
                  <a:lnTo>
                    <a:pt x="1465" y="25"/>
                  </a:lnTo>
                  <a:lnTo>
                    <a:pt x="1451" y="16"/>
                  </a:lnTo>
                  <a:lnTo>
                    <a:pt x="1456" y="7"/>
                  </a:lnTo>
                  <a:close/>
                  <a:moveTo>
                    <a:pt x="1508" y="63"/>
                  </a:moveTo>
                  <a:lnTo>
                    <a:pt x="1518" y="85"/>
                  </a:lnTo>
                  <a:lnTo>
                    <a:pt x="1525" y="112"/>
                  </a:lnTo>
                  <a:lnTo>
                    <a:pt x="1530" y="141"/>
                  </a:lnTo>
                  <a:lnTo>
                    <a:pt x="1534" y="175"/>
                  </a:lnTo>
                  <a:lnTo>
                    <a:pt x="1522" y="175"/>
                  </a:lnTo>
                  <a:lnTo>
                    <a:pt x="1520" y="144"/>
                  </a:lnTo>
                  <a:lnTo>
                    <a:pt x="1515" y="115"/>
                  </a:lnTo>
                  <a:lnTo>
                    <a:pt x="1508" y="88"/>
                  </a:lnTo>
                  <a:lnTo>
                    <a:pt x="1501" y="65"/>
                  </a:lnTo>
                  <a:lnTo>
                    <a:pt x="1508" y="63"/>
                  </a:lnTo>
                  <a:close/>
                  <a:moveTo>
                    <a:pt x="1534" y="175"/>
                  </a:moveTo>
                  <a:lnTo>
                    <a:pt x="1532" y="177"/>
                  </a:lnTo>
                  <a:lnTo>
                    <a:pt x="1527" y="175"/>
                  </a:lnTo>
                  <a:lnTo>
                    <a:pt x="1534" y="175"/>
                  </a:lnTo>
                  <a:close/>
                  <a:moveTo>
                    <a:pt x="1532" y="177"/>
                  </a:moveTo>
                  <a:lnTo>
                    <a:pt x="1463" y="287"/>
                  </a:lnTo>
                  <a:lnTo>
                    <a:pt x="1396" y="393"/>
                  </a:lnTo>
                  <a:lnTo>
                    <a:pt x="1334" y="498"/>
                  </a:lnTo>
                  <a:lnTo>
                    <a:pt x="1271" y="599"/>
                  </a:lnTo>
                  <a:lnTo>
                    <a:pt x="1212" y="702"/>
                  </a:lnTo>
                  <a:lnTo>
                    <a:pt x="1154" y="801"/>
                  </a:lnTo>
                  <a:lnTo>
                    <a:pt x="1099" y="899"/>
                  </a:lnTo>
                  <a:lnTo>
                    <a:pt x="1047" y="996"/>
                  </a:lnTo>
                  <a:lnTo>
                    <a:pt x="994" y="1092"/>
                  </a:lnTo>
                  <a:lnTo>
                    <a:pt x="946" y="1189"/>
                  </a:lnTo>
                  <a:lnTo>
                    <a:pt x="898" y="1283"/>
                  </a:lnTo>
                  <a:lnTo>
                    <a:pt x="853" y="1377"/>
                  </a:lnTo>
                  <a:lnTo>
                    <a:pt x="810" y="1471"/>
                  </a:lnTo>
                  <a:lnTo>
                    <a:pt x="769" y="1565"/>
                  </a:lnTo>
                  <a:lnTo>
                    <a:pt x="729" y="1662"/>
                  </a:lnTo>
                  <a:lnTo>
                    <a:pt x="693" y="1756"/>
                  </a:lnTo>
                  <a:lnTo>
                    <a:pt x="683" y="1751"/>
                  </a:lnTo>
                  <a:lnTo>
                    <a:pt x="722" y="1657"/>
                  </a:lnTo>
                  <a:lnTo>
                    <a:pt x="760" y="1563"/>
                  </a:lnTo>
                  <a:lnTo>
                    <a:pt x="800" y="1469"/>
                  </a:lnTo>
                  <a:lnTo>
                    <a:pt x="846" y="1375"/>
                  </a:lnTo>
                  <a:lnTo>
                    <a:pt x="889" y="1278"/>
                  </a:lnTo>
                  <a:lnTo>
                    <a:pt x="937" y="1184"/>
                  </a:lnTo>
                  <a:lnTo>
                    <a:pt x="987" y="1088"/>
                  </a:lnTo>
                  <a:lnTo>
                    <a:pt x="1037" y="991"/>
                  </a:lnTo>
                  <a:lnTo>
                    <a:pt x="1090" y="895"/>
                  </a:lnTo>
                  <a:lnTo>
                    <a:pt x="1145" y="796"/>
                  </a:lnTo>
                  <a:lnTo>
                    <a:pt x="1202" y="698"/>
                  </a:lnTo>
                  <a:lnTo>
                    <a:pt x="1262" y="597"/>
                  </a:lnTo>
                  <a:lnTo>
                    <a:pt x="1324" y="493"/>
                  </a:lnTo>
                  <a:lnTo>
                    <a:pt x="1389" y="388"/>
                  </a:lnTo>
                  <a:lnTo>
                    <a:pt x="1456" y="280"/>
                  </a:lnTo>
                  <a:lnTo>
                    <a:pt x="1525" y="173"/>
                  </a:lnTo>
                  <a:lnTo>
                    <a:pt x="1532" y="177"/>
                  </a:lnTo>
                  <a:close/>
                  <a:moveTo>
                    <a:pt x="693" y="1756"/>
                  </a:moveTo>
                  <a:lnTo>
                    <a:pt x="655" y="1850"/>
                  </a:lnTo>
                  <a:lnTo>
                    <a:pt x="621" y="1946"/>
                  </a:lnTo>
                  <a:lnTo>
                    <a:pt x="588" y="2043"/>
                  </a:lnTo>
                  <a:lnTo>
                    <a:pt x="557" y="2141"/>
                  </a:lnTo>
                  <a:lnTo>
                    <a:pt x="526" y="2240"/>
                  </a:lnTo>
                  <a:lnTo>
                    <a:pt x="497" y="2341"/>
                  </a:lnTo>
                  <a:lnTo>
                    <a:pt x="471" y="2444"/>
                  </a:lnTo>
                  <a:lnTo>
                    <a:pt x="444" y="2547"/>
                  </a:lnTo>
                  <a:lnTo>
                    <a:pt x="418" y="2653"/>
                  </a:lnTo>
                  <a:lnTo>
                    <a:pt x="394" y="2760"/>
                  </a:lnTo>
                  <a:lnTo>
                    <a:pt x="373" y="2870"/>
                  </a:lnTo>
                  <a:lnTo>
                    <a:pt x="351" y="2982"/>
                  </a:lnTo>
                  <a:lnTo>
                    <a:pt x="329" y="3099"/>
                  </a:lnTo>
                  <a:lnTo>
                    <a:pt x="310" y="3218"/>
                  </a:lnTo>
                  <a:lnTo>
                    <a:pt x="291" y="3339"/>
                  </a:lnTo>
                  <a:lnTo>
                    <a:pt x="272" y="3462"/>
                  </a:lnTo>
                  <a:lnTo>
                    <a:pt x="263" y="3460"/>
                  </a:lnTo>
                  <a:lnTo>
                    <a:pt x="282" y="3336"/>
                  </a:lnTo>
                  <a:lnTo>
                    <a:pt x="301" y="3215"/>
                  </a:lnTo>
                  <a:lnTo>
                    <a:pt x="320" y="3097"/>
                  </a:lnTo>
                  <a:lnTo>
                    <a:pt x="341" y="2982"/>
                  </a:lnTo>
                  <a:lnTo>
                    <a:pt x="363" y="2868"/>
                  </a:lnTo>
                  <a:lnTo>
                    <a:pt x="384" y="2758"/>
                  </a:lnTo>
                  <a:lnTo>
                    <a:pt x="408" y="2650"/>
                  </a:lnTo>
                  <a:lnTo>
                    <a:pt x="435" y="2545"/>
                  </a:lnTo>
                  <a:lnTo>
                    <a:pt x="461" y="2442"/>
                  </a:lnTo>
                  <a:lnTo>
                    <a:pt x="487" y="2339"/>
                  </a:lnTo>
                  <a:lnTo>
                    <a:pt x="516" y="2238"/>
                  </a:lnTo>
                  <a:lnTo>
                    <a:pt x="547" y="2139"/>
                  </a:lnTo>
                  <a:lnTo>
                    <a:pt x="578" y="2041"/>
                  </a:lnTo>
                  <a:lnTo>
                    <a:pt x="612" y="1944"/>
                  </a:lnTo>
                  <a:lnTo>
                    <a:pt x="647" y="1848"/>
                  </a:lnTo>
                  <a:lnTo>
                    <a:pt x="683" y="1751"/>
                  </a:lnTo>
                  <a:lnTo>
                    <a:pt x="693" y="1756"/>
                  </a:lnTo>
                  <a:close/>
                  <a:moveTo>
                    <a:pt x="272" y="3462"/>
                  </a:moveTo>
                  <a:lnTo>
                    <a:pt x="272" y="3464"/>
                  </a:lnTo>
                  <a:lnTo>
                    <a:pt x="267" y="3462"/>
                  </a:lnTo>
                  <a:lnTo>
                    <a:pt x="272" y="346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</p:grpSp>
      <p:grpSp>
        <p:nvGrpSpPr>
          <p:cNvPr id="14454" name="Group 118"/>
          <p:cNvGrpSpPr>
            <a:grpSpLocks/>
          </p:cNvGrpSpPr>
          <p:nvPr/>
        </p:nvGrpSpPr>
        <p:grpSpPr bwMode="auto">
          <a:xfrm>
            <a:off x="1600201" y="2365774"/>
            <a:ext cx="959644" cy="2344340"/>
            <a:chOff x="370" y="1123"/>
            <a:chExt cx="806" cy="1969"/>
          </a:xfrm>
        </p:grpSpPr>
        <p:sp>
          <p:nvSpPr>
            <p:cNvPr id="14455" name="AutoShape 119"/>
            <p:cNvSpPr>
              <a:spLocks noChangeAspect="1" noChangeArrowheads="1" noTextEdit="1"/>
            </p:cNvSpPr>
            <p:nvPr/>
          </p:nvSpPr>
          <p:spPr bwMode="auto">
            <a:xfrm rot="26681830">
              <a:off x="597" y="2554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 rot="26681830">
              <a:off x="656" y="2793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57" name="Freeform 121"/>
            <p:cNvSpPr>
              <a:spLocks/>
            </p:cNvSpPr>
            <p:nvPr/>
          </p:nvSpPr>
          <p:spPr bwMode="auto">
            <a:xfrm rot="26681830">
              <a:off x="656" y="2793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58" name="Freeform 122"/>
            <p:cNvSpPr>
              <a:spLocks/>
            </p:cNvSpPr>
            <p:nvPr/>
          </p:nvSpPr>
          <p:spPr bwMode="auto">
            <a:xfrm rot="26681830">
              <a:off x="781" y="2639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59" name="Rectangle 123"/>
            <p:cNvSpPr>
              <a:spLocks noChangeArrowheads="1"/>
            </p:cNvSpPr>
            <p:nvPr/>
          </p:nvSpPr>
          <p:spPr bwMode="auto">
            <a:xfrm rot="21557063">
              <a:off x="795" y="2904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460" name="AutoShape 124"/>
            <p:cNvSpPr>
              <a:spLocks noChangeAspect="1" noChangeArrowheads="1" noTextEdit="1"/>
            </p:cNvSpPr>
            <p:nvPr/>
          </p:nvSpPr>
          <p:spPr bwMode="auto">
            <a:xfrm rot="46752927">
              <a:off x="424" y="2413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61" name="Freeform 125"/>
            <p:cNvSpPr>
              <a:spLocks/>
            </p:cNvSpPr>
            <p:nvPr/>
          </p:nvSpPr>
          <p:spPr bwMode="auto">
            <a:xfrm rot="46752927">
              <a:off x="519" y="2609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 rot="46752927">
              <a:off x="423" y="269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63" name="Freeform 127"/>
            <p:cNvSpPr>
              <a:spLocks noEditPoints="1"/>
            </p:cNvSpPr>
            <p:nvPr/>
          </p:nvSpPr>
          <p:spPr bwMode="auto">
            <a:xfrm rot="46752927">
              <a:off x="419" y="2688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64" name="Rectangle 128"/>
            <p:cNvSpPr>
              <a:spLocks noChangeArrowheads="1"/>
            </p:cNvSpPr>
            <p:nvPr/>
          </p:nvSpPr>
          <p:spPr bwMode="auto">
            <a:xfrm rot="210677">
              <a:off x="533" y="2746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 rot="-38615149">
              <a:off x="939" y="2747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66" name="Freeform 130"/>
            <p:cNvSpPr>
              <a:spLocks/>
            </p:cNvSpPr>
            <p:nvPr/>
          </p:nvSpPr>
          <p:spPr bwMode="auto">
            <a:xfrm rot="-38615149">
              <a:off x="939" y="2747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 rot="-38615149">
              <a:off x="1003" y="2649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68" name="Rectangle 132"/>
            <p:cNvSpPr>
              <a:spLocks noChangeArrowheads="1"/>
            </p:cNvSpPr>
            <p:nvPr/>
          </p:nvSpPr>
          <p:spPr bwMode="auto">
            <a:xfrm rot="21433583">
              <a:off x="1039" y="2746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469" name="AutoShape 133"/>
            <p:cNvSpPr>
              <a:spLocks noChangeArrowheads="1"/>
            </p:cNvSpPr>
            <p:nvPr/>
          </p:nvSpPr>
          <p:spPr bwMode="auto">
            <a:xfrm>
              <a:off x="514" y="2516"/>
              <a:ext cx="618" cy="90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100">
                <a:latin typeface="VNI-Times" pitchFamily="2" charset="0"/>
              </a:endParaRPr>
            </a:p>
          </p:txBody>
        </p:sp>
        <p:sp>
          <p:nvSpPr>
            <p:cNvPr id="14470" name="AutoShape 134"/>
            <p:cNvSpPr>
              <a:spLocks noChangeArrowheads="1"/>
            </p:cNvSpPr>
            <p:nvPr/>
          </p:nvSpPr>
          <p:spPr bwMode="auto">
            <a:xfrm>
              <a:off x="780" y="1214"/>
              <a:ext cx="112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100">
                <a:latin typeface="VNI-Times" pitchFamily="2" charset="0"/>
              </a:endParaRPr>
            </a:p>
          </p:txBody>
        </p:sp>
        <p:sp>
          <p:nvSpPr>
            <p:cNvPr id="14471" name="Line 135"/>
            <p:cNvSpPr>
              <a:spLocks noChangeShapeType="1"/>
            </p:cNvSpPr>
            <p:nvPr/>
          </p:nvSpPr>
          <p:spPr bwMode="auto">
            <a:xfrm flipV="1">
              <a:off x="836" y="1123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sp>
        <p:nvSpPr>
          <p:cNvPr id="14472" name="Oval 136"/>
          <p:cNvSpPr>
            <a:spLocks noChangeArrowheads="1"/>
          </p:cNvSpPr>
          <p:nvPr/>
        </p:nvSpPr>
        <p:spPr bwMode="auto">
          <a:xfrm>
            <a:off x="1751410" y="15525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grpSp>
        <p:nvGrpSpPr>
          <p:cNvPr id="14473" name="Group 137"/>
          <p:cNvGrpSpPr>
            <a:grpSpLocks/>
          </p:cNvGrpSpPr>
          <p:nvPr/>
        </p:nvGrpSpPr>
        <p:grpSpPr bwMode="auto">
          <a:xfrm>
            <a:off x="7043739" y="1028700"/>
            <a:ext cx="973931" cy="3157538"/>
            <a:chOff x="370" y="440"/>
            <a:chExt cx="818" cy="2652"/>
          </a:xfrm>
        </p:grpSpPr>
        <p:sp>
          <p:nvSpPr>
            <p:cNvPr id="14474" name="AutoShape 138"/>
            <p:cNvSpPr>
              <a:spLocks noChangeAspect="1" noChangeArrowheads="1" noTextEdit="1"/>
            </p:cNvSpPr>
            <p:nvPr/>
          </p:nvSpPr>
          <p:spPr bwMode="auto">
            <a:xfrm rot="26681830">
              <a:off x="597" y="2554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 rot="26681830">
              <a:off x="656" y="2793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 rot="26681830">
              <a:off x="656" y="2793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 rot="26681830">
              <a:off x="781" y="2639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78" name="Rectangle 142"/>
            <p:cNvSpPr>
              <a:spLocks noChangeArrowheads="1"/>
            </p:cNvSpPr>
            <p:nvPr/>
          </p:nvSpPr>
          <p:spPr bwMode="auto">
            <a:xfrm rot="21557063">
              <a:off x="795" y="2904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479" name="AutoShape 143"/>
            <p:cNvSpPr>
              <a:spLocks noChangeAspect="1" noChangeArrowheads="1" noTextEdit="1"/>
            </p:cNvSpPr>
            <p:nvPr/>
          </p:nvSpPr>
          <p:spPr bwMode="auto">
            <a:xfrm rot="46752927">
              <a:off x="424" y="2413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 rot="46752927">
              <a:off x="519" y="2609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 rot="46752927">
              <a:off x="423" y="269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82" name="Freeform 146"/>
            <p:cNvSpPr>
              <a:spLocks noEditPoints="1"/>
            </p:cNvSpPr>
            <p:nvPr/>
          </p:nvSpPr>
          <p:spPr bwMode="auto">
            <a:xfrm rot="46752927">
              <a:off x="419" y="2688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83" name="Rectangle 147"/>
            <p:cNvSpPr>
              <a:spLocks noChangeArrowheads="1"/>
            </p:cNvSpPr>
            <p:nvPr/>
          </p:nvSpPr>
          <p:spPr bwMode="auto">
            <a:xfrm rot="210677">
              <a:off x="533" y="2746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484" name="Freeform 148"/>
            <p:cNvSpPr>
              <a:spLocks/>
            </p:cNvSpPr>
            <p:nvPr/>
          </p:nvSpPr>
          <p:spPr bwMode="auto">
            <a:xfrm rot="-38615149">
              <a:off x="939" y="2747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85" name="Freeform 149"/>
            <p:cNvSpPr>
              <a:spLocks/>
            </p:cNvSpPr>
            <p:nvPr/>
          </p:nvSpPr>
          <p:spPr bwMode="auto">
            <a:xfrm rot="-38615149">
              <a:off x="939" y="2747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86" name="Freeform 150"/>
            <p:cNvSpPr>
              <a:spLocks/>
            </p:cNvSpPr>
            <p:nvPr/>
          </p:nvSpPr>
          <p:spPr bwMode="auto">
            <a:xfrm rot="-38615149">
              <a:off x="1003" y="2649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87" name="Rectangle 151"/>
            <p:cNvSpPr>
              <a:spLocks noChangeArrowheads="1"/>
            </p:cNvSpPr>
            <p:nvPr/>
          </p:nvSpPr>
          <p:spPr bwMode="auto">
            <a:xfrm rot="21433583">
              <a:off x="1039" y="2746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488" name="AutoShape 152"/>
            <p:cNvSpPr>
              <a:spLocks noChangeArrowheads="1"/>
            </p:cNvSpPr>
            <p:nvPr/>
          </p:nvSpPr>
          <p:spPr bwMode="auto">
            <a:xfrm>
              <a:off x="514" y="2516"/>
              <a:ext cx="618" cy="90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100">
                <a:latin typeface="VNI-Times" pitchFamily="2" charset="0"/>
              </a:endParaRPr>
            </a:p>
          </p:txBody>
        </p:sp>
        <p:sp>
          <p:nvSpPr>
            <p:cNvPr id="14489" name="AutoShape 153"/>
            <p:cNvSpPr>
              <a:spLocks noChangeArrowheads="1"/>
            </p:cNvSpPr>
            <p:nvPr/>
          </p:nvSpPr>
          <p:spPr bwMode="auto">
            <a:xfrm>
              <a:off x="780" y="1214"/>
              <a:ext cx="112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100">
                <a:latin typeface="VNI-Times" pitchFamily="2" charset="0"/>
              </a:endParaRPr>
            </a:p>
          </p:txBody>
        </p:sp>
        <p:sp>
          <p:nvSpPr>
            <p:cNvPr id="14490" name="Line 154"/>
            <p:cNvSpPr>
              <a:spLocks noChangeShapeType="1"/>
            </p:cNvSpPr>
            <p:nvPr/>
          </p:nvSpPr>
          <p:spPr bwMode="auto">
            <a:xfrm flipV="1">
              <a:off x="836" y="1123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4491" name="Oval 155"/>
            <p:cNvSpPr>
              <a:spLocks noChangeArrowheads="1"/>
            </p:cNvSpPr>
            <p:nvPr/>
          </p:nvSpPr>
          <p:spPr bwMode="auto">
            <a:xfrm>
              <a:off x="497" y="440"/>
              <a:ext cx="691" cy="69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4492" name="Group 156"/>
          <p:cNvGrpSpPr>
            <a:grpSpLocks/>
          </p:cNvGrpSpPr>
          <p:nvPr/>
        </p:nvGrpSpPr>
        <p:grpSpPr bwMode="auto">
          <a:xfrm>
            <a:off x="7078959" y="1029675"/>
            <a:ext cx="1194197" cy="3113485"/>
            <a:chOff x="1143" y="550"/>
            <a:chExt cx="1003" cy="2615"/>
          </a:xfrm>
        </p:grpSpPr>
        <p:sp>
          <p:nvSpPr>
            <p:cNvPr id="14493" name="AutoShape 157"/>
            <p:cNvSpPr>
              <a:spLocks noChangeAspect="1" noChangeArrowheads="1" noTextEdit="1"/>
            </p:cNvSpPr>
            <p:nvPr/>
          </p:nvSpPr>
          <p:spPr bwMode="auto">
            <a:xfrm rot="68490249">
              <a:off x="1151" y="2534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94" name="Freeform 158"/>
            <p:cNvSpPr>
              <a:spLocks/>
            </p:cNvSpPr>
            <p:nvPr/>
          </p:nvSpPr>
          <p:spPr bwMode="auto">
            <a:xfrm rot="68490249">
              <a:off x="1162" y="280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95" name="Freeform 159"/>
            <p:cNvSpPr>
              <a:spLocks/>
            </p:cNvSpPr>
            <p:nvPr/>
          </p:nvSpPr>
          <p:spPr bwMode="auto">
            <a:xfrm rot="68490249">
              <a:off x="1162" y="280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96" name="Freeform 160"/>
            <p:cNvSpPr>
              <a:spLocks/>
            </p:cNvSpPr>
            <p:nvPr/>
          </p:nvSpPr>
          <p:spPr bwMode="auto">
            <a:xfrm rot="68490249">
              <a:off x="1287" y="2689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97" name="Rectangle 161"/>
            <p:cNvSpPr>
              <a:spLocks noChangeArrowheads="1"/>
            </p:cNvSpPr>
            <p:nvPr/>
          </p:nvSpPr>
          <p:spPr bwMode="auto">
            <a:xfrm rot="180237">
              <a:off x="1302" y="2981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498" name="AutoShape 162"/>
            <p:cNvSpPr>
              <a:spLocks noChangeAspect="1" noChangeArrowheads="1" noTextEdit="1"/>
            </p:cNvSpPr>
            <p:nvPr/>
          </p:nvSpPr>
          <p:spPr bwMode="auto">
            <a:xfrm rot="68490249">
              <a:off x="1389" y="2554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499" name="Freeform 163"/>
            <p:cNvSpPr>
              <a:spLocks/>
            </p:cNvSpPr>
            <p:nvPr/>
          </p:nvSpPr>
          <p:spPr bwMode="auto">
            <a:xfrm rot="68490249">
              <a:off x="1400" y="28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500" name="Freeform 164"/>
            <p:cNvSpPr>
              <a:spLocks/>
            </p:cNvSpPr>
            <p:nvPr/>
          </p:nvSpPr>
          <p:spPr bwMode="auto">
            <a:xfrm rot="68490249">
              <a:off x="1400" y="28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501" name="Freeform 165"/>
            <p:cNvSpPr>
              <a:spLocks/>
            </p:cNvSpPr>
            <p:nvPr/>
          </p:nvSpPr>
          <p:spPr bwMode="auto">
            <a:xfrm rot="68490249">
              <a:off x="1525" y="2709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502" name="Rectangle 166"/>
            <p:cNvSpPr>
              <a:spLocks noChangeArrowheads="1"/>
            </p:cNvSpPr>
            <p:nvPr/>
          </p:nvSpPr>
          <p:spPr bwMode="auto">
            <a:xfrm rot="180237">
              <a:off x="1540" y="3001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503" name="AutoShape 167"/>
            <p:cNvSpPr>
              <a:spLocks noChangeAspect="1" noChangeArrowheads="1" noTextEdit="1"/>
            </p:cNvSpPr>
            <p:nvPr/>
          </p:nvSpPr>
          <p:spPr bwMode="auto">
            <a:xfrm rot="-38615149">
              <a:off x="1681" y="2575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504" name="Freeform 168"/>
            <p:cNvSpPr>
              <a:spLocks/>
            </p:cNvSpPr>
            <p:nvPr/>
          </p:nvSpPr>
          <p:spPr bwMode="auto">
            <a:xfrm rot="-38615149">
              <a:off x="1731" y="2810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505" name="Freeform 169"/>
            <p:cNvSpPr>
              <a:spLocks/>
            </p:cNvSpPr>
            <p:nvPr/>
          </p:nvSpPr>
          <p:spPr bwMode="auto">
            <a:xfrm rot="-38615149">
              <a:off x="1731" y="2810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506" name="Freeform 170"/>
            <p:cNvSpPr>
              <a:spLocks/>
            </p:cNvSpPr>
            <p:nvPr/>
          </p:nvSpPr>
          <p:spPr bwMode="auto">
            <a:xfrm rot="-38615149">
              <a:off x="1795" y="271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4507" name="Rectangle 171"/>
            <p:cNvSpPr>
              <a:spLocks noChangeArrowheads="1"/>
            </p:cNvSpPr>
            <p:nvPr/>
          </p:nvSpPr>
          <p:spPr bwMode="auto">
            <a:xfrm rot="21433583">
              <a:off x="1832" y="2809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4508" name="AutoShape 172"/>
            <p:cNvSpPr>
              <a:spLocks noChangeArrowheads="1"/>
            </p:cNvSpPr>
            <p:nvPr/>
          </p:nvSpPr>
          <p:spPr bwMode="auto">
            <a:xfrm>
              <a:off x="1294" y="2631"/>
              <a:ext cx="634" cy="90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4509" name="AutoShape 173"/>
            <p:cNvSpPr>
              <a:spLocks noChangeArrowheads="1"/>
            </p:cNvSpPr>
            <p:nvPr/>
          </p:nvSpPr>
          <p:spPr bwMode="auto">
            <a:xfrm>
              <a:off x="1584" y="1353"/>
              <a:ext cx="112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4510" name="Line 174"/>
            <p:cNvSpPr>
              <a:spLocks noChangeShapeType="1"/>
            </p:cNvSpPr>
            <p:nvPr/>
          </p:nvSpPr>
          <p:spPr bwMode="auto">
            <a:xfrm flipV="1">
              <a:off x="1640" y="1238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4511" name="Oval 175"/>
            <p:cNvSpPr>
              <a:spLocks noChangeArrowheads="1"/>
            </p:cNvSpPr>
            <p:nvPr/>
          </p:nvSpPr>
          <p:spPr bwMode="auto">
            <a:xfrm>
              <a:off x="1292" y="550"/>
              <a:ext cx="691" cy="691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sp>
        <p:nvSpPr>
          <p:cNvPr id="14512" name="Line 176"/>
          <p:cNvSpPr>
            <a:spLocks noChangeShapeType="1"/>
          </p:cNvSpPr>
          <p:nvPr/>
        </p:nvSpPr>
        <p:spPr bwMode="auto">
          <a:xfrm>
            <a:off x="2559844" y="19812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7225619" y="1235869"/>
            <a:ext cx="764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MET</a:t>
            </a: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7313178" y="1214438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2" name="Rectangle 1"/>
          <p:cNvSpPr/>
          <p:nvPr/>
        </p:nvSpPr>
        <p:spPr>
          <a:xfrm>
            <a:off x="-85423" y="5485532"/>
            <a:ext cx="1516348" cy="342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ARN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1315" y="2351998"/>
            <a:ext cx="1198295" cy="3737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ARN</a:t>
            </a:r>
            <a:endParaRPr lang="vi-V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766311" y="3547572"/>
            <a:ext cx="376668" cy="25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04536" y="5377328"/>
            <a:ext cx="1250337" cy="449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 flipH="1" flipV="1">
            <a:off x="6982898" y="5156550"/>
            <a:ext cx="968096" cy="215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 rot="15959669">
            <a:off x="6837799" y="4635162"/>
            <a:ext cx="271250" cy="7721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950"/>
          </a:p>
        </p:txBody>
      </p:sp>
      <p:sp>
        <p:nvSpPr>
          <p:cNvPr id="192" name="Rectangle 191"/>
          <p:cNvSpPr/>
          <p:nvPr/>
        </p:nvSpPr>
        <p:spPr>
          <a:xfrm>
            <a:off x="103046" y="1146419"/>
            <a:ext cx="1985311" cy="395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811627" y="2319836"/>
            <a:ext cx="1290641" cy="428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ARN</a:t>
            </a:r>
            <a:endParaRPr lang="vi-V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992248" y="3014799"/>
            <a:ext cx="2078733" cy="374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Acticodon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714010" y="5366561"/>
            <a:ext cx="1250337" cy="449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Straight Arrow Connector 195"/>
          <p:cNvCxnSpPr>
            <a:endCxn id="197" idx="1"/>
          </p:cNvCxnSpPr>
          <p:nvPr/>
        </p:nvCxnSpPr>
        <p:spPr>
          <a:xfrm flipH="1" flipV="1">
            <a:off x="6992373" y="5145783"/>
            <a:ext cx="968096" cy="215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Left Brace 196"/>
          <p:cNvSpPr/>
          <p:nvPr/>
        </p:nvSpPr>
        <p:spPr>
          <a:xfrm rot="15959669">
            <a:off x="6847273" y="4624395"/>
            <a:ext cx="271250" cy="7721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950"/>
          </a:p>
        </p:txBody>
      </p:sp>
    </p:spTree>
    <p:extLst>
      <p:ext uri="{BB962C8B-B14F-4D97-AF65-F5344CB8AC3E}">
        <p14:creationId xmlns:p14="http://schemas.microsoft.com/office/powerpoint/2010/main" val="22157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60078 0.099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49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59101 0.1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185 L -0.5 0.09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5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50143 0.113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2" grpId="0" animBg="1"/>
      <p:bldP spid="14512" grpId="0" animBg="1"/>
      <p:bldP spid="14513" grpId="0"/>
      <p:bldP spid="14513" grpId="1"/>
      <p:bldP spid="14514" grpId="0"/>
      <p:bldP spid="145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 rot="10800000">
            <a:off x="797768" y="1112387"/>
            <a:ext cx="3698189" cy="5052916"/>
            <a:chOff x="1437" y="1333"/>
            <a:chExt cx="556" cy="8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971676" y="4611292"/>
            <a:ext cx="689372" cy="716756"/>
            <a:chOff x="2735" y="1681"/>
            <a:chExt cx="579" cy="602"/>
          </a:xfrm>
        </p:grpSpPr>
        <p:sp>
          <p:nvSpPr>
            <p:cNvPr id="15366" name="AutoShape 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471614" y="4527949"/>
            <a:ext cx="1475185" cy="839390"/>
            <a:chOff x="246" y="2928"/>
            <a:chExt cx="1239" cy="705"/>
          </a:xfrm>
        </p:grpSpPr>
        <p:grpSp>
          <p:nvGrpSpPr>
            <p:cNvPr id="15372" name="Group 12"/>
            <p:cNvGrpSpPr>
              <a:grpSpLocks/>
            </p:cNvGrpSpPr>
            <p:nvPr/>
          </p:nvGrpSpPr>
          <p:grpSpPr bwMode="auto">
            <a:xfrm>
              <a:off x="246" y="2928"/>
              <a:ext cx="420" cy="656"/>
              <a:chOff x="1920" y="1584"/>
              <a:chExt cx="420" cy="656"/>
            </a:xfrm>
          </p:grpSpPr>
          <p:sp>
            <p:nvSpPr>
              <p:cNvPr id="15373" name="AutoShape 13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74" name="Freeform 14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75" name="Freeform 15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76" name="Freeform 16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5378" name="Group 18"/>
            <p:cNvGrpSpPr>
              <a:grpSpLocks/>
            </p:cNvGrpSpPr>
            <p:nvPr/>
          </p:nvGrpSpPr>
          <p:grpSpPr bwMode="auto">
            <a:xfrm>
              <a:off x="434" y="3046"/>
              <a:ext cx="568" cy="506"/>
              <a:chOff x="2111" y="1727"/>
              <a:chExt cx="568" cy="506"/>
            </a:xfrm>
          </p:grpSpPr>
          <p:sp>
            <p:nvSpPr>
              <p:cNvPr id="15379" name="AutoShape 19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2" name="Freeform 22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3" name="Rectangle 23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5384" name="Group 24"/>
            <p:cNvGrpSpPr>
              <a:grpSpLocks/>
            </p:cNvGrpSpPr>
            <p:nvPr/>
          </p:nvGrpSpPr>
          <p:grpSpPr bwMode="auto">
            <a:xfrm>
              <a:off x="1064" y="3120"/>
              <a:ext cx="421" cy="513"/>
              <a:chOff x="2543" y="1727"/>
              <a:chExt cx="421" cy="513"/>
            </a:xfrm>
          </p:grpSpPr>
          <p:sp>
            <p:nvSpPr>
              <p:cNvPr id="15385" name="AutoShape 25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5389" name="Rectangle 29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</p:grp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2731294" y="4774406"/>
            <a:ext cx="501254" cy="610791"/>
            <a:chOff x="2543" y="1727"/>
            <a:chExt cx="421" cy="513"/>
          </a:xfrm>
        </p:grpSpPr>
        <p:sp>
          <p:nvSpPr>
            <p:cNvPr id="15391" name="AutoShape 3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95" name="Rectangle 3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396" name="Group 36"/>
          <p:cNvGrpSpPr>
            <a:grpSpLocks/>
          </p:cNvGrpSpPr>
          <p:nvPr/>
        </p:nvGrpSpPr>
        <p:grpSpPr bwMode="auto">
          <a:xfrm>
            <a:off x="2946797" y="4642249"/>
            <a:ext cx="689372" cy="716756"/>
            <a:chOff x="2735" y="1681"/>
            <a:chExt cx="579" cy="602"/>
          </a:xfrm>
        </p:grpSpPr>
        <p:sp>
          <p:nvSpPr>
            <p:cNvPr id="15397" name="AutoShape 37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01" name="Rectangle 41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02" name="Group 42"/>
          <p:cNvGrpSpPr>
            <a:grpSpLocks/>
          </p:cNvGrpSpPr>
          <p:nvPr/>
        </p:nvGrpSpPr>
        <p:grpSpPr bwMode="auto">
          <a:xfrm>
            <a:off x="3289697" y="4756549"/>
            <a:ext cx="676275" cy="602456"/>
            <a:chOff x="2111" y="1727"/>
            <a:chExt cx="568" cy="506"/>
          </a:xfrm>
        </p:grpSpPr>
        <p:sp>
          <p:nvSpPr>
            <p:cNvPr id="15403" name="AutoShape 43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06" name="Freeform 46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08" name="Group 48"/>
          <p:cNvGrpSpPr>
            <a:grpSpLocks/>
          </p:cNvGrpSpPr>
          <p:nvPr/>
        </p:nvGrpSpPr>
        <p:grpSpPr bwMode="auto">
          <a:xfrm>
            <a:off x="3575447" y="4642249"/>
            <a:ext cx="689372" cy="716756"/>
            <a:chOff x="2735" y="1681"/>
            <a:chExt cx="579" cy="602"/>
          </a:xfrm>
        </p:grpSpPr>
        <p:sp>
          <p:nvSpPr>
            <p:cNvPr id="15409" name="AutoShape 4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0" name="Freeform 5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3" name="Rectangle 5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14" name="Group 54"/>
          <p:cNvGrpSpPr>
            <a:grpSpLocks/>
          </p:cNvGrpSpPr>
          <p:nvPr/>
        </p:nvGrpSpPr>
        <p:grpSpPr bwMode="auto">
          <a:xfrm>
            <a:off x="3918347" y="4756549"/>
            <a:ext cx="676275" cy="602456"/>
            <a:chOff x="2111" y="1727"/>
            <a:chExt cx="568" cy="506"/>
          </a:xfrm>
        </p:grpSpPr>
        <p:sp>
          <p:nvSpPr>
            <p:cNvPr id="15415" name="AutoShape 55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7" name="Freeform 57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8" name="Freeform 58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20" name="Group 60"/>
          <p:cNvGrpSpPr>
            <a:grpSpLocks/>
          </p:cNvGrpSpPr>
          <p:nvPr/>
        </p:nvGrpSpPr>
        <p:grpSpPr bwMode="auto">
          <a:xfrm>
            <a:off x="4331494" y="4756549"/>
            <a:ext cx="501254" cy="610790"/>
            <a:chOff x="2543" y="1727"/>
            <a:chExt cx="421" cy="513"/>
          </a:xfrm>
        </p:grpSpPr>
        <p:sp>
          <p:nvSpPr>
            <p:cNvPr id="15421" name="AutoShape 6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25" name="Rectangle 6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26" name="Group 66"/>
          <p:cNvGrpSpPr>
            <a:grpSpLocks/>
          </p:cNvGrpSpPr>
          <p:nvPr/>
        </p:nvGrpSpPr>
        <p:grpSpPr bwMode="auto">
          <a:xfrm>
            <a:off x="4617244" y="4774406"/>
            <a:ext cx="501254" cy="610791"/>
            <a:chOff x="2543" y="1727"/>
            <a:chExt cx="421" cy="513"/>
          </a:xfrm>
        </p:grpSpPr>
        <p:sp>
          <p:nvSpPr>
            <p:cNvPr id="15427" name="AutoShape 67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28" name="Freeform 68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29" name="Freeform 6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30" name="Freeform 70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31" name="Rectangle 71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32" name="Group 72"/>
          <p:cNvGrpSpPr>
            <a:grpSpLocks/>
          </p:cNvGrpSpPr>
          <p:nvPr/>
        </p:nvGrpSpPr>
        <p:grpSpPr bwMode="auto">
          <a:xfrm>
            <a:off x="4832747" y="4642249"/>
            <a:ext cx="689372" cy="716756"/>
            <a:chOff x="2735" y="1681"/>
            <a:chExt cx="579" cy="602"/>
          </a:xfrm>
        </p:grpSpPr>
        <p:sp>
          <p:nvSpPr>
            <p:cNvPr id="15433" name="AutoShape 73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34" name="Freeform 74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35" name="Freeform 7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36" name="Freeform 76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37" name="Rectangle 77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38" name="Group 78"/>
          <p:cNvGrpSpPr>
            <a:grpSpLocks/>
          </p:cNvGrpSpPr>
          <p:nvPr/>
        </p:nvGrpSpPr>
        <p:grpSpPr bwMode="auto">
          <a:xfrm>
            <a:off x="5289947" y="4585097"/>
            <a:ext cx="500063" cy="781050"/>
            <a:chOff x="1920" y="1584"/>
            <a:chExt cx="420" cy="656"/>
          </a:xfrm>
        </p:grpSpPr>
        <p:sp>
          <p:nvSpPr>
            <p:cNvPr id="15439" name="AutoShape 79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0" name="Freeform 80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1" name="Freeform 81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2" name="Freeform 82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3" name="Rectangle 83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44" name="Group 84"/>
          <p:cNvGrpSpPr>
            <a:grpSpLocks/>
          </p:cNvGrpSpPr>
          <p:nvPr/>
        </p:nvGrpSpPr>
        <p:grpSpPr bwMode="auto">
          <a:xfrm>
            <a:off x="5642373" y="4660106"/>
            <a:ext cx="501253" cy="610791"/>
            <a:chOff x="2543" y="1727"/>
            <a:chExt cx="421" cy="513"/>
          </a:xfrm>
        </p:grpSpPr>
        <p:sp>
          <p:nvSpPr>
            <p:cNvPr id="15445" name="AutoShape 85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7" name="Freeform 87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8" name="Freeform 88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49" name="Rectangle 89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50" name="Group 90"/>
          <p:cNvGrpSpPr>
            <a:grpSpLocks/>
          </p:cNvGrpSpPr>
          <p:nvPr/>
        </p:nvGrpSpPr>
        <p:grpSpPr bwMode="auto">
          <a:xfrm>
            <a:off x="5861447" y="4585099"/>
            <a:ext cx="676275" cy="602456"/>
            <a:chOff x="2111" y="1727"/>
            <a:chExt cx="568" cy="506"/>
          </a:xfrm>
        </p:grpSpPr>
        <p:sp>
          <p:nvSpPr>
            <p:cNvPr id="15451" name="AutoShape 91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52" name="Freeform 92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53" name="Freeform 93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54" name="Freeform 94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55" name="Rectangle 95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56" name="Group 96"/>
          <p:cNvGrpSpPr>
            <a:grpSpLocks/>
          </p:cNvGrpSpPr>
          <p:nvPr/>
        </p:nvGrpSpPr>
        <p:grpSpPr bwMode="auto">
          <a:xfrm>
            <a:off x="6204347" y="4527949"/>
            <a:ext cx="676275" cy="602456"/>
            <a:chOff x="2111" y="1727"/>
            <a:chExt cx="568" cy="506"/>
          </a:xfrm>
        </p:grpSpPr>
        <p:sp>
          <p:nvSpPr>
            <p:cNvPr id="15457" name="AutoShape 97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58" name="Freeform 98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59" name="Freeform 99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60" name="Freeform 100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61" name="Rectangle 101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62" name="Group 102"/>
          <p:cNvGrpSpPr>
            <a:grpSpLocks/>
          </p:cNvGrpSpPr>
          <p:nvPr/>
        </p:nvGrpSpPr>
        <p:grpSpPr bwMode="auto">
          <a:xfrm>
            <a:off x="6604397" y="4413647"/>
            <a:ext cx="500063" cy="781050"/>
            <a:chOff x="1920" y="1584"/>
            <a:chExt cx="420" cy="656"/>
          </a:xfrm>
        </p:grpSpPr>
        <p:sp>
          <p:nvSpPr>
            <p:cNvPr id="15463" name="AutoShape 103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64" name="Freeform 104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65" name="Freeform 105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66" name="Freeform 106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67" name="Rectangle 107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68" name="Group 108"/>
          <p:cNvGrpSpPr>
            <a:grpSpLocks/>
          </p:cNvGrpSpPr>
          <p:nvPr/>
        </p:nvGrpSpPr>
        <p:grpSpPr bwMode="auto">
          <a:xfrm>
            <a:off x="6832997" y="4299349"/>
            <a:ext cx="689372" cy="716756"/>
            <a:chOff x="2735" y="1681"/>
            <a:chExt cx="579" cy="602"/>
          </a:xfrm>
        </p:grpSpPr>
        <p:sp>
          <p:nvSpPr>
            <p:cNvPr id="15469" name="AutoShape 10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70" name="Freeform 11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71" name="Freeform 11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72" name="Freeform 11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73" name="Rectangle 11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5474" name="Group 114"/>
          <p:cNvGrpSpPr>
            <a:grpSpLocks noChangeAspect="1"/>
          </p:cNvGrpSpPr>
          <p:nvPr/>
        </p:nvGrpSpPr>
        <p:grpSpPr bwMode="auto">
          <a:xfrm rot="15044801">
            <a:off x="3559969" y="1765697"/>
            <a:ext cx="2152650" cy="6686550"/>
            <a:chOff x="2112" y="380"/>
            <a:chExt cx="1554" cy="3556"/>
          </a:xfrm>
        </p:grpSpPr>
        <p:sp>
          <p:nvSpPr>
            <p:cNvPr id="15475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112" y="380"/>
              <a:ext cx="155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76" name="Freeform 116"/>
            <p:cNvSpPr>
              <a:spLocks/>
            </p:cNvSpPr>
            <p:nvPr/>
          </p:nvSpPr>
          <p:spPr bwMode="auto">
            <a:xfrm>
              <a:off x="2129" y="396"/>
              <a:ext cx="1520" cy="3524"/>
            </a:xfrm>
            <a:custGeom>
              <a:avLst/>
              <a:gdLst>
                <a:gd name="T0" fmla="*/ 244 w 1520"/>
                <a:gd name="T1" fmla="*/ 3475 h 3524"/>
                <a:gd name="T2" fmla="*/ 210 w 1520"/>
                <a:gd name="T3" fmla="*/ 3502 h 3524"/>
                <a:gd name="T4" fmla="*/ 172 w 1520"/>
                <a:gd name="T5" fmla="*/ 3520 h 3524"/>
                <a:gd name="T6" fmla="*/ 134 w 1520"/>
                <a:gd name="T7" fmla="*/ 3524 h 3524"/>
                <a:gd name="T8" fmla="*/ 98 w 1520"/>
                <a:gd name="T9" fmla="*/ 3518 h 3524"/>
                <a:gd name="T10" fmla="*/ 64 w 1520"/>
                <a:gd name="T11" fmla="*/ 3495 h 3524"/>
                <a:gd name="T12" fmla="*/ 33 w 1520"/>
                <a:gd name="T13" fmla="*/ 3455 h 3524"/>
                <a:gd name="T14" fmla="*/ 9 w 1520"/>
                <a:gd name="T15" fmla="*/ 3401 h 3524"/>
                <a:gd name="T16" fmla="*/ 12 w 1520"/>
                <a:gd name="T17" fmla="*/ 3246 h 3524"/>
                <a:gd name="T18" fmla="*/ 45 w 1520"/>
                <a:gd name="T19" fmla="*/ 3018 h 3524"/>
                <a:gd name="T20" fmla="*/ 83 w 1520"/>
                <a:gd name="T21" fmla="*/ 2796 h 3524"/>
                <a:gd name="T22" fmla="*/ 129 w 1520"/>
                <a:gd name="T23" fmla="*/ 2578 h 3524"/>
                <a:gd name="T24" fmla="*/ 179 w 1520"/>
                <a:gd name="T25" fmla="*/ 2370 h 3524"/>
                <a:gd name="T26" fmla="*/ 236 w 1520"/>
                <a:gd name="T27" fmla="*/ 2163 h 3524"/>
                <a:gd name="T28" fmla="*/ 299 w 1520"/>
                <a:gd name="T29" fmla="*/ 1962 h 3524"/>
                <a:gd name="T30" fmla="*/ 370 w 1520"/>
                <a:gd name="T31" fmla="*/ 1764 h 3524"/>
                <a:gd name="T32" fmla="*/ 447 w 1520"/>
                <a:gd name="T33" fmla="*/ 1567 h 3524"/>
                <a:gd name="T34" fmla="*/ 533 w 1520"/>
                <a:gd name="T35" fmla="*/ 1370 h 3524"/>
                <a:gd name="T36" fmla="*/ 626 w 1520"/>
                <a:gd name="T37" fmla="*/ 1175 h 3524"/>
                <a:gd name="T38" fmla="*/ 727 w 1520"/>
                <a:gd name="T39" fmla="*/ 977 h 3524"/>
                <a:gd name="T40" fmla="*/ 834 w 1520"/>
                <a:gd name="T41" fmla="*/ 778 h 3524"/>
                <a:gd name="T42" fmla="*/ 951 w 1520"/>
                <a:gd name="T43" fmla="*/ 576 h 3524"/>
                <a:gd name="T44" fmla="*/ 1145 w 1520"/>
                <a:gd name="T45" fmla="*/ 267 h 3524"/>
                <a:gd name="T46" fmla="*/ 1307 w 1520"/>
                <a:gd name="T47" fmla="*/ 36 h 3524"/>
                <a:gd name="T48" fmla="*/ 1353 w 1520"/>
                <a:gd name="T49" fmla="*/ 11 h 3524"/>
                <a:gd name="T50" fmla="*/ 1396 w 1520"/>
                <a:gd name="T51" fmla="*/ 0 h 3524"/>
                <a:gd name="T52" fmla="*/ 1434 w 1520"/>
                <a:gd name="T53" fmla="*/ 2 h 3524"/>
                <a:gd name="T54" fmla="*/ 1465 w 1520"/>
                <a:gd name="T55" fmla="*/ 18 h 3524"/>
                <a:gd name="T56" fmla="*/ 1489 w 1520"/>
                <a:gd name="T57" fmla="*/ 47 h 3524"/>
                <a:gd name="T58" fmla="*/ 1508 w 1520"/>
                <a:gd name="T59" fmla="*/ 87 h 3524"/>
                <a:gd name="T60" fmla="*/ 1518 w 1520"/>
                <a:gd name="T61" fmla="*/ 139 h 3524"/>
                <a:gd name="T62" fmla="*/ 1386 w 1520"/>
                <a:gd name="T63" fmla="*/ 385 h 3524"/>
                <a:gd name="T64" fmla="*/ 1200 w 1520"/>
                <a:gd name="T65" fmla="*/ 695 h 3524"/>
                <a:gd name="T66" fmla="*/ 1088 w 1520"/>
                <a:gd name="T67" fmla="*/ 892 h 3524"/>
                <a:gd name="T68" fmla="*/ 982 w 1520"/>
                <a:gd name="T69" fmla="*/ 1085 h 3524"/>
                <a:gd name="T70" fmla="*/ 887 w 1520"/>
                <a:gd name="T71" fmla="*/ 1275 h 3524"/>
                <a:gd name="T72" fmla="*/ 798 w 1520"/>
                <a:gd name="T73" fmla="*/ 1466 h 3524"/>
                <a:gd name="T74" fmla="*/ 719 w 1520"/>
                <a:gd name="T75" fmla="*/ 1654 h 3524"/>
                <a:gd name="T76" fmla="*/ 643 w 1520"/>
                <a:gd name="T77" fmla="*/ 1845 h 3524"/>
                <a:gd name="T78" fmla="*/ 576 w 1520"/>
                <a:gd name="T79" fmla="*/ 2038 h 3524"/>
                <a:gd name="T80" fmla="*/ 514 w 1520"/>
                <a:gd name="T81" fmla="*/ 2235 h 3524"/>
                <a:gd name="T82" fmla="*/ 459 w 1520"/>
                <a:gd name="T83" fmla="*/ 2437 h 3524"/>
                <a:gd name="T84" fmla="*/ 406 w 1520"/>
                <a:gd name="T85" fmla="*/ 2648 h 3524"/>
                <a:gd name="T86" fmla="*/ 361 w 1520"/>
                <a:gd name="T87" fmla="*/ 2865 h 3524"/>
                <a:gd name="T88" fmla="*/ 318 w 1520"/>
                <a:gd name="T89" fmla="*/ 3094 h 3524"/>
                <a:gd name="T90" fmla="*/ 279 w 1520"/>
                <a:gd name="T91" fmla="*/ 3331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0" h="3524">
                  <a:moveTo>
                    <a:pt x="260" y="3457"/>
                  </a:moveTo>
                  <a:lnTo>
                    <a:pt x="244" y="3475"/>
                  </a:lnTo>
                  <a:lnTo>
                    <a:pt x="227" y="3491"/>
                  </a:lnTo>
                  <a:lnTo>
                    <a:pt x="210" y="3502"/>
                  </a:lnTo>
                  <a:lnTo>
                    <a:pt x="191" y="3513"/>
                  </a:lnTo>
                  <a:lnTo>
                    <a:pt x="172" y="3520"/>
                  </a:lnTo>
                  <a:lnTo>
                    <a:pt x="153" y="3524"/>
                  </a:lnTo>
                  <a:lnTo>
                    <a:pt x="134" y="3524"/>
                  </a:lnTo>
                  <a:lnTo>
                    <a:pt x="117" y="3522"/>
                  </a:lnTo>
                  <a:lnTo>
                    <a:pt x="98" y="3518"/>
                  </a:lnTo>
                  <a:lnTo>
                    <a:pt x="81" y="3509"/>
                  </a:lnTo>
                  <a:lnTo>
                    <a:pt x="64" y="3495"/>
                  </a:lnTo>
                  <a:lnTo>
                    <a:pt x="48" y="3477"/>
                  </a:lnTo>
                  <a:lnTo>
                    <a:pt x="33" y="3455"/>
                  </a:lnTo>
                  <a:lnTo>
                    <a:pt x="21" y="3430"/>
                  </a:lnTo>
                  <a:lnTo>
                    <a:pt x="9" y="3401"/>
                  </a:lnTo>
                  <a:lnTo>
                    <a:pt x="0" y="3365"/>
                  </a:lnTo>
                  <a:lnTo>
                    <a:pt x="12" y="3246"/>
                  </a:lnTo>
                  <a:lnTo>
                    <a:pt x="28" y="3132"/>
                  </a:lnTo>
                  <a:lnTo>
                    <a:pt x="45" y="3018"/>
                  </a:lnTo>
                  <a:lnTo>
                    <a:pt x="64" y="2905"/>
                  </a:lnTo>
                  <a:lnTo>
                    <a:pt x="83" y="2796"/>
                  </a:lnTo>
                  <a:lnTo>
                    <a:pt x="105" y="2686"/>
                  </a:lnTo>
                  <a:lnTo>
                    <a:pt x="129" y="2578"/>
                  </a:lnTo>
                  <a:lnTo>
                    <a:pt x="153" y="2473"/>
                  </a:lnTo>
                  <a:lnTo>
                    <a:pt x="179" y="2370"/>
                  </a:lnTo>
                  <a:lnTo>
                    <a:pt x="205" y="2266"/>
                  </a:lnTo>
                  <a:lnTo>
                    <a:pt x="236" y="2163"/>
                  </a:lnTo>
                  <a:lnTo>
                    <a:pt x="268" y="2062"/>
                  </a:lnTo>
                  <a:lnTo>
                    <a:pt x="299" y="1962"/>
                  </a:lnTo>
                  <a:lnTo>
                    <a:pt x="334" y="1863"/>
                  </a:lnTo>
                  <a:lnTo>
                    <a:pt x="370" y="1764"/>
                  </a:lnTo>
                  <a:lnTo>
                    <a:pt x="409" y="1666"/>
                  </a:lnTo>
                  <a:lnTo>
                    <a:pt x="447" y="1567"/>
                  </a:lnTo>
                  <a:lnTo>
                    <a:pt x="490" y="1468"/>
                  </a:lnTo>
                  <a:lnTo>
                    <a:pt x="533" y="1370"/>
                  </a:lnTo>
                  <a:lnTo>
                    <a:pt x="578" y="1273"/>
                  </a:lnTo>
                  <a:lnTo>
                    <a:pt x="626" y="1175"/>
                  </a:lnTo>
                  <a:lnTo>
                    <a:pt x="674" y="1076"/>
                  </a:lnTo>
                  <a:lnTo>
                    <a:pt x="727" y="977"/>
                  </a:lnTo>
                  <a:lnTo>
                    <a:pt x="779" y="879"/>
                  </a:lnTo>
                  <a:lnTo>
                    <a:pt x="834" y="778"/>
                  </a:lnTo>
                  <a:lnTo>
                    <a:pt x="891" y="677"/>
                  </a:lnTo>
                  <a:lnTo>
                    <a:pt x="951" y="576"/>
                  </a:lnTo>
                  <a:lnTo>
                    <a:pt x="1013" y="475"/>
                  </a:lnTo>
                  <a:lnTo>
                    <a:pt x="1145" y="267"/>
                  </a:lnTo>
                  <a:lnTo>
                    <a:pt x="1284" y="51"/>
                  </a:lnTo>
                  <a:lnTo>
                    <a:pt x="1307" y="36"/>
                  </a:lnTo>
                  <a:lnTo>
                    <a:pt x="1331" y="20"/>
                  </a:lnTo>
                  <a:lnTo>
                    <a:pt x="1353" y="11"/>
                  </a:lnTo>
                  <a:lnTo>
                    <a:pt x="1374" y="4"/>
                  </a:lnTo>
                  <a:lnTo>
                    <a:pt x="1396" y="0"/>
                  </a:lnTo>
                  <a:lnTo>
                    <a:pt x="1415" y="0"/>
                  </a:lnTo>
                  <a:lnTo>
                    <a:pt x="1434" y="2"/>
                  </a:lnTo>
                  <a:lnTo>
                    <a:pt x="1449" y="9"/>
                  </a:lnTo>
                  <a:lnTo>
                    <a:pt x="1465" y="18"/>
                  </a:lnTo>
                  <a:lnTo>
                    <a:pt x="1477" y="31"/>
                  </a:lnTo>
                  <a:lnTo>
                    <a:pt x="1489" y="47"/>
                  </a:lnTo>
                  <a:lnTo>
                    <a:pt x="1499" y="65"/>
                  </a:lnTo>
                  <a:lnTo>
                    <a:pt x="1508" y="87"/>
                  </a:lnTo>
                  <a:lnTo>
                    <a:pt x="1515" y="112"/>
                  </a:lnTo>
                  <a:lnTo>
                    <a:pt x="1518" y="139"/>
                  </a:lnTo>
                  <a:lnTo>
                    <a:pt x="1520" y="170"/>
                  </a:lnTo>
                  <a:lnTo>
                    <a:pt x="1386" y="385"/>
                  </a:lnTo>
                  <a:lnTo>
                    <a:pt x="1260" y="592"/>
                  </a:lnTo>
                  <a:lnTo>
                    <a:pt x="1200" y="695"/>
                  </a:lnTo>
                  <a:lnTo>
                    <a:pt x="1143" y="793"/>
                  </a:lnTo>
                  <a:lnTo>
                    <a:pt x="1088" y="892"/>
                  </a:lnTo>
                  <a:lnTo>
                    <a:pt x="1035" y="988"/>
                  </a:lnTo>
                  <a:lnTo>
                    <a:pt x="982" y="1085"/>
                  </a:lnTo>
                  <a:lnTo>
                    <a:pt x="935" y="1181"/>
                  </a:lnTo>
                  <a:lnTo>
                    <a:pt x="887" y="1275"/>
                  </a:lnTo>
                  <a:lnTo>
                    <a:pt x="841" y="1370"/>
                  </a:lnTo>
                  <a:lnTo>
                    <a:pt x="798" y="1466"/>
                  </a:lnTo>
                  <a:lnTo>
                    <a:pt x="758" y="1560"/>
                  </a:lnTo>
                  <a:lnTo>
                    <a:pt x="719" y="1654"/>
                  </a:lnTo>
                  <a:lnTo>
                    <a:pt x="681" y="1749"/>
                  </a:lnTo>
                  <a:lnTo>
                    <a:pt x="643" y="1845"/>
                  </a:lnTo>
                  <a:lnTo>
                    <a:pt x="609" y="1941"/>
                  </a:lnTo>
                  <a:lnTo>
                    <a:pt x="576" y="2038"/>
                  </a:lnTo>
                  <a:lnTo>
                    <a:pt x="545" y="2134"/>
                  </a:lnTo>
                  <a:lnTo>
                    <a:pt x="514" y="2235"/>
                  </a:lnTo>
                  <a:lnTo>
                    <a:pt x="485" y="2334"/>
                  </a:lnTo>
                  <a:lnTo>
                    <a:pt x="459" y="2437"/>
                  </a:lnTo>
                  <a:lnTo>
                    <a:pt x="432" y="2540"/>
                  </a:lnTo>
                  <a:lnTo>
                    <a:pt x="406" y="2648"/>
                  </a:lnTo>
                  <a:lnTo>
                    <a:pt x="382" y="2755"/>
                  </a:lnTo>
                  <a:lnTo>
                    <a:pt x="361" y="2865"/>
                  </a:lnTo>
                  <a:lnTo>
                    <a:pt x="339" y="2977"/>
                  </a:lnTo>
                  <a:lnTo>
                    <a:pt x="318" y="3094"/>
                  </a:lnTo>
                  <a:lnTo>
                    <a:pt x="299" y="3210"/>
                  </a:lnTo>
                  <a:lnTo>
                    <a:pt x="279" y="3331"/>
                  </a:lnTo>
                  <a:lnTo>
                    <a:pt x="260" y="345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77" name="Freeform 117"/>
            <p:cNvSpPr>
              <a:spLocks noEditPoints="1"/>
            </p:cNvSpPr>
            <p:nvPr/>
          </p:nvSpPr>
          <p:spPr bwMode="auto">
            <a:xfrm>
              <a:off x="2122" y="391"/>
              <a:ext cx="1534" cy="3536"/>
            </a:xfrm>
            <a:custGeom>
              <a:avLst/>
              <a:gdLst>
                <a:gd name="T0" fmla="*/ 220 w 1534"/>
                <a:gd name="T1" fmla="*/ 3511 h 3536"/>
                <a:gd name="T2" fmla="*/ 231 w 1534"/>
                <a:gd name="T3" fmla="*/ 3491 h 3536"/>
                <a:gd name="T4" fmla="*/ 200 w 1534"/>
                <a:gd name="T5" fmla="*/ 3523 h 3536"/>
                <a:gd name="T6" fmla="*/ 124 w 1534"/>
                <a:gd name="T7" fmla="*/ 3534 h 3536"/>
                <a:gd name="T8" fmla="*/ 179 w 1534"/>
                <a:gd name="T9" fmla="*/ 3520 h 3536"/>
                <a:gd name="T10" fmla="*/ 105 w 1534"/>
                <a:gd name="T11" fmla="*/ 3527 h 3536"/>
                <a:gd name="T12" fmla="*/ 62 w 1534"/>
                <a:gd name="T13" fmla="*/ 3482 h 3536"/>
                <a:gd name="T14" fmla="*/ 126 w 1534"/>
                <a:gd name="T15" fmla="*/ 3523 h 3536"/>
                <a:gd name="T16" fmla="*/ 23 w 1534"/>
                <a:gd name="T17" fmla="*/ 3440 h 3536"/>
                <a:gd name="T18" fmla="*/ 21 w 1534"/>
                <a:gd name="T19" fmla="*/ 3404 h 3536"/>
                <a:gd name="T20" fmla="*/ 52 w 1534"/>
                <a:gd name="T21" fmla="*/ 3487 h 3536"/>
                <a:gd name="T22" fmla="*/ 2 w 1534"/>
                <a:gd name="T23" fmla="*/ 3372 h 3536"/>
                <a:gd name="T24" fmla="*/ 47 w 1534"/>
                <a:gd name="T25" fmla="*/ 3020 h 3536"/>
                <a:gd name="T26" fmla="*/ 131 w 1534"/>
                <a:gd name="T27" fmla="*/ 2583 h 3536"/>
                <a:gd name="T28" fmla="*/ 239 w 1534"/>
                <a:gd name="T29" fmla="*/ 2166 h 3536"/>
                <a:gd name="T30" fmla="*/ 373 w 1534"/>
                <a:gd name="T31" fmla="*/ 1767 h 3536"/>
                <a:gd name="T32" fmla="*/ 346 w 1534"/>
                <a:gd name="T33" fmla="*/ 1868 h 3536"/>
                <a:gd name="T34" fmla="*/ 217 w 1534"/>
                <a:gd name="T35" fmla="*/ 2271 h 3536"/>
                <a:gd name="T36" fmla="*/ 117 w 1534"/>
                <a:gd name="T37" fmla="*/ 2691 h 3536"/>
                <a:gd name="T38" fmla="*/ 40 w 1534"/>
                <a:gd name="T39" fmla="*/ 3137 h 3536"/>
                <a:gd name="T40" fmla="*/ 411 w 1534"/>
                <a:gd name="T41" fmla="*/ 1668 h 3536"/>
                <a:gd name="T42" fmla="*/ 581 w 1534"/>
                <a:gd name="T43" fmla="*/ 1276 h 3536"/>
                <a:gd name="T44" fmla="*/ 781 w 1534"/>
                <a:gd name="T45" fmla="*/ 881 h 3536"/>
                <a:gd name="T46" fmla="*/ 1016 w 1534"/>
                <a:gd name="T47" fmla="*/ 478 h 3536"/>
                <a:gd name="T48" fmla="*/ 1286 w 1534"/>
                <a:gd name="T49" fmla="*/ 54 h 3536"/>
                <a:gd name="T50" fmla="*/ 1090 w 1534"/>
                <a:gd name="T51" fmla="*/ 377 h 3536"/>
                <a:gd name="T52" fmla="*/ 846 w 1534"/>
                <a:gd name="T53" fmla="*/ 785 h 3536"/>
                <a:gd name="T54" fmla="*/ 638 w 1534"/>
                <a:gd name="T55" fmla="*/ 1182 h 3536"/>
                <a:gd name="T56" fmla="*/ 459 w 1534"/>
                <a:gd name="T57" fmla="*/ 1574 h 3536"/>
                <a:gd name="T58" fmla="*/ 1286 w 1534"/>
                <a:gd name="T59" fmla="*/ 54 h 3536"/>
                <a:gd name="T60" fmla="*/ 1312 w 1534"/>
                <a:gd name="T61" fmla="*/ 36 h 3536"/>
                <a:gd name="T62" fmla="*/ 1381 w 1534"/>
                <a:gd name="T63" fmla="*/ 14 h 3536"/>
                <a:gd name="T64" fmla="*/ 1293 w 1534"/>
                <a:gd name="T65" fmla="*/ 61 h 3536"/>
                <a:gd name="T66" fmla="*/ 1420 w 1534"/>
                <a:gd name="T67" fmla="*/ 0 h 3536"/>
                <a:gd name="T68" fmla="*/ 1436 w 1534"/>
                <a:gd name="T69" fmla="*/ 11 h 3536"/>
                <a:gd name="T70" fmla="*/ 1379 w 1534"/>
                <a:gd name="T71" fmla="*/ 5 h 3536"/>
                <a:gd name="T72" fmla="*/ 1499 w 1534"/>
                <a:gd name="T73" fmla="*/ 45 h 3536"/>
                <a:gd name="T74" fmla="*/ 1479 w 1534"/>
                <a:gd name="T75" fmla="*/ 36 h 3536"/>
                <a:gd name="T76" fmla="*/ 1508 w 1534"/>
                <a:gd name="T77" fmla="*/ 63 h 3536"/>
                <a:gd name="T78" fmla="*/ 1534 w 1534"/>
                <a:gd name="T79" fmla="*/ 175 h 3536"/>
                <a:gd name="T80" fmla="*/ 1508 w 1534"/>
                <a:gd name="T81" fmla="*/ 88 h 3536"/>
                <a:gd name="T82" fmla="*/ 1532 w 1534"/>
                <a:gd name="T83" fmla="*/ 177 h 3536"/>
                <a:gd name="T84" fmla="*/ 1463 w 1534"/>
                <a:gd name="T85" fmla="*/ 287 h 3536"/>
                <a:gd name="T86" fmla="*/ 1212 w 1534"/>
                <a:gd name="T87" fmla="*/ 702 h 3536"/>
                <a:gd name="T88" fmla="*/ 994 w 1534"/>
                <a:gd name="T89" fmla="*/ 1092 h 3536"/>
                <a:gd name="T90" fmla="*/ 810 w 1534"/>
                <a:gd name="T91" fmla="*/ 1471 h 3536"/>
                <a:gd name="T92" fmla="*/ 683 w 1534"/>
                <a:gd name="T93" fmla="*/ 1751 h 3536"/>
                <a:gd name="T94" fmla="*/ 846 w 1534"/>
                <a:gd name="T95" fmla="*/ 1375 h 3536"/>
                <a:gd name="T96" fmla="*/ 1037 w 1534"/>
                <a:gd name="T97" fmla="*/ 991 h 3536"/>
                <a:gd name="T98" fmla="*/ 1262 w 1534"/>
                <a:gd name="T99" fmla="*/ 597 h 3536"/>
                <a:gd name="T100" fmla="*/ 1525 w 1534"/>
                <a:gd name="T101" fmla="*/ 173 h 3536"/>
                <a:gd name="T102" fmla="*/ 621 w 1534"/>
                <a:gd name="T103" fmla="*/ 1946 h 3536"/>
                <a:gd name="T104" fmla="*/ 497 w 1534"/>
                <a:gd name="T105" fmla="*/ 2341 h 3536"/>
                <a:gd name="T106" fmla="*/ 394 w 1534"/>
                <a:gd name="T107" fmla="*/ 2760 h 3536"/>
                <a:gd name="T108" fmla="*/ 310 w 1534"/>
                <a:gd name="T109" fmla="*/ 3218 h 3536"/>
                <a:gd name="T110" fmla="*/ 282 w 1534"/>
                <a:gd name="T111" fmla="*/ 3336 h 3536"/>
                <a:gd name="T112" fmla="*/ 363 w 1534"/>
                <a:gd name="T113" fmla="*/ 2868 h 3536"/>
                <a:gd name="T114" fmla="*/ 461 w 1534"/>
                <a:gd name="T115" fmla="*/ 2442 h 3536"/>
                <a:gd name="T116" fmla="*/ 578 w 1534"/>
                <a:gd name="T117" fmla="*/ 2041 h 3536"/>
                <a:gd name="T118" fmla="*/ 693 w 1534"/>
                <a:gd name="T119" fmla="*/ 1756 h 3536"/>
                <a:gd name="T120" fmla="*/ 272 w 1534"/>
                <a:gd name="T121" fmla="*/ 3462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3536">
                  <a:moveTo>
                    <a:pt x="272" y="3464"/>
                  </a:moveTo>
                  <a:lnTo>
                    <a:pt x="255" y="3482"/>
                  </a:lnTo>
                  <a:lnTo>
                    <a:pt x="239" y="3498"/>
                  </a:lnTo>
                  <a:lnTo>
                    <a:pt x="220" y="3511"/>
                  </a:lnTo>
                  <a:lnTo>
                    <a:pt x="200" y="3523"/>
                  </a:lnTo>
                  <a:lnTo>
                    <a:pt x="196" y="3514"/>
                  </a:lnTo>
                  <a:lnTo>
                    <a:pt x="215" y="3505"/>
                  </a:lnTo>
                  <a:lnTo>
                    <a:pt x="231" y="3491"/>
                  </a:lnTo>
                  <a:lnTo>
                    <a:pt x="248" y="3475"/>
                  </a:lnTo>
                  <a:lnTo>
                    <a:pt x="265" y="3458"/>
                  </a:lnTo>
                  <a:lnTo>
                    <a:pt x="272" y="3464"/>
                  </a:lnTo>
                  <a:close/>
                  <a:moveTo>
                    <a:pt x="200" y="3523"/>
                  </a:moveTo>
                  <a:lnTo>
                    <a:pt x="181" y="3529"/>
                  </a:lnTo>
                  <a:lnTo>
                    <a:pt x="162" y="3534"/>
                  </a:lnTo>
                  <a:lnTo>
                    <a:pt x="143" y="3536"/>
                  </a:lnTo>
                  <a:lnTo>
                    <a:pt x="124" y="3534"/>
                  </a:lnTo>
                  <a:lnTo>
                    <a:pt x="126" y="3523"/>
                  </a:lnTo>
                  <a:lnTo>
                    <a:pt x="143" y="3525"/>
                  </a:lnTo>
                  <a:lnTo>
                    <a:pt x="160" y="3525"/>
                  </a:lnTo>
                  <a:lnTo>
                    <a:pt x="179" y="3520"/>
                  </a:lnTo>
                  <a:lnTo>
                    <a:pt x="196" y="3514"/>
                  </a:lnTo>
                  <a:lnTo>
                    <a:pt x="200" y="3523"/>
                  </a:lnTo>
                  <a:close/>
                  <a:moveTo>
                    <a:pt x="124" y="3534"/>
                  </a:moveTo>
                  <a:lnTo>
                    <a:pt x="105" y="3527"/>
                  </a:lnTo>
                  <a:lnTo>
                    <a:pt x="86" y="3518"/>
                  </a:lnTo>
                  <a:lnTo>
                    <a:pt x="69" y="3505"/>
                  </a:lnTo>
                  <a:lnTo>
                    <a:pt x="52" y="3487"/>
                  </a:lnTo>
                  <a:lnTo>
                    <a:pt x="62" y="3482"/>
                  </a:lnTo>
                  <a:lnTo>
                    <a:pt x="76" y="3498"/>
                  </a:lnTo>
                  <a:lnTo>
                    <a:pt x="93" y="3509"/>
                  </a:lnTo>
                  <a:lnTo>
                    <a:pt x="107" y="3518"/>
                  </a:lnTo>
                  <a:lnTo>
                    <a:pt x="126" y="3523"/>
                  </a:lnTo>
                  <a:lnTo>
                    <a:pt x="124" y="3534"/>
                  </a:lnTo>
                  <a:close/>
                  <a:moveTo>
                    <a:pt x="52" y="3487"/>
                  </a:moveTo>
                  <a:lnTo>
                    <a:pt x="38" y="3464"/>
                  </a:lnTo>
                  <a:lnTo>
                    <a:pt x="23" y="3440"/>
                  </a:lnTo>
                  <a:lnTo>
                    <a:pt x="12" y="3408"/>
                  </a:lnTo>
                  <a:lnTo>
                    <a:pt x="2" y="3372"/>
                  </a:lnTo>
                  <a:lnTo>
                    <a:pt x="12" y="3370"/>
                  </a:lnTo>
                  <a:lnTo>
                    <a:pt x="21" y="3404"/>
                  </a:lnTo>
                  <a:lnTo>
                    <a:pt x="33" y="3435"/>
                  </a:lnTo>
                  <a:lnTo>
                    <a:pt x="45" y="3460"/>
                  </a:lnTo>
                  <a:lnTo>
                    <a:pt x="62" y="3482"/>
                  </a:lnTo>
                  <a:lnTo>
                    <a:pt x="52" y="3487"/>
                  </a:lnTo>
                  <a:close/>
                  <a:moveTo>
                    <a:pt x="2" y="3372"/>
                  </a:moveTo>
                  <a:lnTo>
                    <a:pt x="0" y="3370"/>
                  </a:lnTo>
                  <a:lnTo>
                    <a:pt x="7" y="3370"/>
                  </a:lnTo>
                  <a:lnTo>
                    <a:pt x="2" y="3372"/>
                  </a:lnTo>
                  <a:close/>
                  <a:moveTo>
                    <a:pt x="0" y="3370"/>
                  </a:moveTo>
                  <a:lnTo>
                    <a:pt x="14" y="3251"/>
                  </a:lnTo>
                  <a:lnTo>
                    <a:pt x="31" y="3135"/>
                  </a:lnTo>
                  <a:lnTo>
                    <a:pt x="47" y="3020"/>
                  </a:lnTo>
                  <a:lnTo>
                    <a:pt x="67" y="2908"/>
                  </a:lnTo>
                  <a:lnTo>
                    <a:pt x="86" y="2798"/>
                  </a:lnTo>
                  <a:lnTo>
                    <a:pt x="107" y="2691"/>
                  </a:lnTo>
                  <a:lnTo>
                    <a:pt x="131" y="2583"/>
                  </a:lnTo>
                  <a:lnTo>
                    <a:pt x="155" y="2478"/>
                  </a:lnTo>
                  <a:lnTo>
                    <a:pt x="181" y="2372"/>
                  </a:lnTo>
                  <a:lnTo>
                    <a:pt x="208" y="2269"/>
                  </a:lnTo>
                  <a:lnTo>
                    <a:pt x="239" y="2166"/>
                  </a:lnTo>
                  <a:lnTo>
                    <a:pt x="270" y="2065"/>
                  </a:lnTo>
                  <a:lnTo>
                    <a:pt x="301" y="1967"/>
                  </a:lnTo>
                  <a:lnTo>
                    <a:pt x="337" y="1866"/>
                  </a:lnTo>
                  <a:lnTo>
                    <a:pt x="373" y="1767"/>
                  </a:lnTo>
                  <a:lnTo>
                    <a:pt x="411" y="1668"/>
                  </a:lnTo>
                  <a:lnTo>
                    <a:pt x="420" y="1671"/>
                  </a:lnTo>
                  <a:lnTo>
                    <a:pt x="382" y="1769"/>
                  </a:lnTo>
                  <a:lnTo>
                    <a:pt x="346" y="1868"/>
                  </a:lnTo>
                  <a:lnTo>
                    <a:pt x="310" y="1969"/>
                  </a:lnTo>
                  <a:lnTo>
                    <a:pt x="279" y="2070"/>
                  </a:lnTo>
                  <a:lnTo>
                    <a:pt x="248" y="2171"/>
                  </a:lnTo>
                  <a:lnTo>
                    <a:pt x="217" y="2271"/>
                  </a:lnTo>
                  <a:lnTo>
                    <a:pt x="191" y="2375"/>
                  </a:lnTo>
                  <a:lnTo>
                    <a:pt x="165" y="2480"/>
                  </a:lnTo>
                  <a:lnTo>
                    <a:pt x="141" y="2585"/>
                  </a:lnTo>
                  <a:lnTo>
                    <a:pt x="117" y="2691"/>
                  </a:lnTo>
                  <a:lnTo>
                    <a:pt x="95" y="2801"/>
                  </a:lnTo>
                  <a:lnTo>
                    <a:pt x="76" y="2910"/>
                  </a:lnTo>
                  <a:lnTo>
                    <a:pt x="57" y="3023"/>
                  </a:lnTo>
                  <a:lnTo>
                    <a:pt x="40" y="3137"/>
                  </a:lnTo>
                  <a:lnTo>
                    <a:pt x="26" y="3254"/>
                  </a:lnTo>
                  <a:lnTo>
                    <a:pt x="12" y="3370"/>
                  </a:lnTo>
                  <a:lnTo>
                    <a:pt x="0" y="3370"/>
                  </a:lnTo>
                  <a:close/>
                  <a:moveTo>
                    <a:pt x="411" y="1668"/>
                  </a:moveTo>
                  <a:lnTo>
                    <a:pt x="449" y="1570"/>
                  </a:lnTo>
                  <a:lnTo>
                    <a:pt x="492" y="1471"/>
                  </a:lnTo>
                  <a:lnTo>
                    <a:pt x="535" y="1375"/>
                  </a:lnTo>
                  <a:lnTo>
                    <a:pt x="581" y="1276"/>
                  </a:lnTo>
                  <a:lnTo>
                    <a:pt x="628" y="1177"/>
                  </a:lnTo>
                  <a:lnTo>
                    <a:pt x="679" y="1079"/>
                  </a:lnTo>
                  <a:lnTo>
                    <a:pt x="729" y="980"/>
                  </a:lnTo>
                  <a:lnTo>
                    <a:pt x="781" y="881"/>
                  </a:lnTo>
                  <a:lnTo>
                    <a:pt x="839" y="780"/>
                  </a:lnTo>
                  <a:lnTo>
                    <a:pt x="896" y="682"/>
                  </a:lnTo>
                  <a:lnTo>
                    <a:pt x="956" y="579"/>
                  </a:lnTo>
                  <a:lnTo>
                    <a:pt x="1016" y="478"/>
                  </a:lnTo>
                  <a:lnTo>
                    <a:pt x="1080" y="372"/>
                  </a:lnTo>
                  <a:lnTo>
                    <a:pt x="1147" y="269"/>
                  </a:lnTo>
                  <a:lnTo>
                    <a:pt x="1214" y="162"/>
                  </a:lnTo>
                  <a:lnTo>
                    <a:pt x="1286" y="54"/>
                  </a:lnTo>
                  <a:lnTo>
                    <a:pt x="1293" y="59"/>
                  </a:lnTo>
                  <a:lnTo>
                    <a:pt x="1224" y="166"/>
                  </a:lnTo>
                  <a:lnTo>
                    <a:pt x="1154" y="274"/>
                  </a:lnTo>
                  <a:lnTo>
                    <a:pt x="1090" y="377"/>
                  </a:lnTo>
                  <a:lnTo>
                    <a:pt x="1025" y="482"/>
                  </a:lnTo>
                  <a:lnTo>
                    <a:pt x="963" y="583"/>
                  </a:lnTo>
                  <a:lnTo>
                    <a:pt x="903" y="684"/>
                  </a:lnTo>
                  <a:lnTo>
                    <a:pt x="846" y="785"/>
                  </a:lnTo>
                  <a:lnTo>
                    <a:pt x="791" y="886"/>
                  </a:lnTo>
                  <a:lnTo>
                    <a:pt x="738" y="985"/>
                  </a:lnTo>
                  <a:lnTo>
                    <a:pt x="686" y="1083"/>
                  </a:lnTo>
                  <a:lnTo>
                    <a:pt x="638" y="1182"/>
                  </a:lnTo>
                  <a:lnTo>
                    <a:pt x="590" y="1280"/>
                  </a:lnTo>
                  <a:lnTo>
                    <a:pt x="545" y="1377"/>
                  </a:lnTo>
                  <a:lnTo>
                    <a:pt x="502" y="1476"/>
                  </a:lnTo>
                  <a:lnTo>
                    <a:pt x="459" y="1574"/>
                  </a:lnTo>
                  <a:lnTo>
                    <a:pt x="420" y="1671"/>
                  </a:lnTo>
                  <a:lnTo>
                    <a:pt x="411" y="1668"/>
                  </a:lnTo>
                  <a:close/>
                  <a:moveTo>
                    <a:pt x="1286" y="54"/>
                  </a:moveTo>
                  <a:lnTo>
                    <a:pt x="1286" y="54"/>
                  </a:lnTo>
                  <a:lnTo>
                    <a:pt x="1291" y="56"/>
                  </a:lnTo>
                  <a:lnTo>
                    <a:pt x="1286" y="54"/>
                  </a:lnTo>
                  <a:close/>
                  <a:moveTo>
                    <a:pt x="1286" y="54"/>
                  </a:moveTo>
                  <a:lnTo>
                    <a:pt x="1312" y="36"/>
                  </a:lnTo>
                  <a:lnTo>
                    <a:pt x="1334" y="23"/>
                  </a:lnTo>
                  <a:lnTo>
                    <a:pt x="1358" y="11"/>
                  </a:lnTo>
                  <a:lnTo>
                    <a:pt x="1379" y="5"/>
                  </a:lnTo>
                  <a:lnTo>
                    <a:pt x="1381" y="14"/>
                  </a:lnTo>
                  <a:lnTo>
                    <a:pt x="1360" y="20"/>
                  </a:lnTo>
                  <a:lnTo>
                    <a:pt x="1338" y="29"/>
                  </a:lnTo>
                  <a:lnTo>
                    <a:pt x="1317" y="43"/>
                  </a:lnTo>
                  <a:lnTo>
                    <a:pt x="1293" y="61"/>
                  </a:lnTo>
                  <a:lnTo>
                    <a:pt x="1286" y="54"/>
                  </a:lnTo>
                  <a:close/>
                  <a:moveTo>
                    <a:pt x="1379" y="5"/>
                  </a:moveTo>
                  <a:lnTo>
                    <a:pt x="1401" y="0"/>
                  </a:lnTo>
                  <a:lnTo>
                    <a:pt x="1420" y="0"/>
                  </a:lnTo>
                  <a:lnTo>
                    <a:pt x="1439" y="2"/>
                  </a:lnTo>
                  <a:lnTo>
                    <a:pt x="1456" y="7"/>
                  </a:lnTo>
                  <a:lnTo>
                    <a:pt x="1451" y="16"/>
                  </a:lnTo>
                  <a:lnTo>
                    <a:pt x="1436" y="11"/>
                  </a:lnTo>
                  <a:lnTo>
                    <a:pt x="1420" y="9"/>
                  </a:lnTo>
                  <a:lnTo>
                    <a:pt x="1401" y="9"/>
                  </a:lnTo>
                  <a:lnTo>
                    <a:pt x="1381" y="14"/>
                  </a:lnTo>
                  <a:lnTo>
                    <a:pt x="1379" y="5"/>
                  </a:lnTo>
                  <a:close/>
                  <a:moveTo>
                    <a:pt x="1456" y="7"/>
                  </a:moveTo>
                  <a:lnTo>
                    <a:pt x="1472" y="16"/>
                  </a:lnTo>
                  <a:lnTo>
                    <a:pt x="1487" y="29"/>
                  </a:lnTo>
                  <a:lnTo>
                    <a:pt x="1499" y="45"/>
                  </a:lnTo>
                  <a:lnTo>
                    <a:pt x="1508" y="63"/>
                  </a:lnTo>
                  <a:lnTo>
                    <a:pt x="1501" y="65"/>
                  </a:lnTo>
                  <a:lnTo>
                    <a:pt x="1489" y="50"/>
                  </a:lnTo>
                  <a:lnTo>
                    <a:pt x="1479" y="36"/>
                  </a:lnTo>
                  <a:lnTo>
                    <a:pt x="1465" y="25"/>
                  </a:lnTo>
                  <a:lnTo>
                    <a:pt x="1451" y="16"/>
                  </a:lnTo>
                  <a:lnTo>
                    <a:pt x="1456" y="7"/>
                  </a:lnTo>
                  <a:close/>
                  <a:moveTo>
                    <a:pt x="1508" y="63"/>
                  </a:moveTo>
                  <a:lnTo>
                    <a:pt x="1518" y="85"/>
                  </a:lnTo>
                  <a:lnTo>
                    <a:pt x="1525" y="112"/>
                  </a:lnTo>
                  <a:lnTo>
                    <a:pt x="1530" y="141"/>
                  </a:lnTo>
                  <a:lnTo>
                    <a:pt x="1534" y="175"/>
                  </a:lnTo>
                  <a:lnTo>
                    <a:pt x="1522" y="175"/>
                  </a:lnTo>
                  <a:lnTo>
                    <a:pt x="1520" y="144"/>
                  </a:lnTo>
                  <a:lnTo>
                    <a:pt x="1515" y="115"/>
                  </a:lnTo>
                  <a:lnTo>
                    <a:pt x="1508" y="88"/>
                  </a:lnTo>
                  <a:lnTo>
                    <a:pt x="1501" y="65"/>
                  </a:lnTo>
                  <a:lnTo>
                    <a:pt x="1508" y="63"/>
                  </a:lnTo>
                  <a:close/>
                  <a:moveTo>
                    <a:pt x="1534" y="175"/>
                  </a:moveTo>
                  <a:lnTo>
                    <a:pt x="1532" y="177"/>
                  </a:lnTo>
                  <a:lnTo>
                    <a:pt x="1527" y="175"/>
                  </a:lnTo>
                  <a:lnTo>
                    <a:pt x="1534" y="175"/>
                  </a:lnTo>
                  <a:close/>
                  <a:moveTo>
                    <a:pt x="1532" y="177"/>
                  </a:moveTo>
                  <a:lnTo>
                    <a:pt x="1463" y="287"/>
                  </a:lnTo>
                  <a:lnTo>
                    <a:pt x="1396" y="393"/>
                  </a:lnTo>
                  <a:lnTo>
                    <a:pt x="1334" y="498"/>
                  </a:lnTo>
                  <a:lnTo>
                    <a:pt x="1271" y="599"/>
                  </a:lnTo>
                  <a:lnTo>
                    <a:pt x="1212" y="702"/>
                  </a:lnTo>
                  <a:lnTo>
                    <a:pt x="1154" y="801"/>
                  </a:lnTo>
                  <a:lnTo>
                    <a:pt x="1099" y="899"/>
                  </a:lnTo>
                  <a:lnTo>
                    <a:pt x="1047" y="996"/>
                  </a:lnTo>
                  <a:lnTo>
                    <a:pt x="994" y="1092"/>
                  </a:lnTo>
                  <a:lnTo>
                    <a:pt x="946" y="1189"/>
                  </a:lnTo>
                  <a:lnTo>
                    <a:pt x="898" y="1283"/>
                  </a:lnTo>
                  <a:lnTo>
                    <a:pt x="853" y="1377"/>
                  </a:lnTo>
                  <a:lnTo>
                    <a:pt x="810" y="1471"/>
                  </a:lnTo>
                  <a:lnTo>
                    <a:pt x="769" y="1565"/>
                  </a:lnTo>
                  <a:lnTo>
                    <a:pt x="729" y="1662"/>
                  </a:lnTo>
                  <a:lnTo>
                    <a:pt x="693" y="1756"/>
                  </a:lnTo>
                  <a:lnTo>
                    <a:pt x="683" y="1751"/>
                  </a:lnTo>
                  <a:lnTo>
                    <a:pt x="722" y="1657"/>
                  </a:lnTo>
                  <a:lnTo>
                    <a:pt x="760" y="1563"/>
                  </a:lnTo>
                  <a:lnTo>
                    <a:pt x="800" y="1469"/>
                  </a:lnTo>
                  <a:lnTo>
                    <a:pt x="846" y="1375"/>
                  </a:lnTo>
                  <a:lnTo>
                    <a:pt x="889" y="1278"/>
                  </a:lnTo>
                  <a:lnTo>
                    <a:pt x="937" y="1184"/>
                  </a:lnTo>
                  <a:lnTo>
                    <a:pt x="987" y="1088"/>
                  </a:lnTo>
                  <a:lnTo>
                    <a:pt x="1037" y="991"/>
                  </a:lnTo>
                  <a:lnTo>
                    <a:pt x="1090" y="895"/>
                  </a:lnTo>
                  <a:lnTo>
                    <a:pt x="1145" y="796"/>
                  </a:lnTo>
                  <a:lnTo>
                    <a:pt x="1202" y="698"/>
                  </a:lnTo>
                  <a:lnTo>
                    <a:pt x="1262" y="597"/>
                  </a:lnTo>
                  <a:lnTo>
                    <a:pt x="1324" y="493"/>
                  </a:lnTo>
                  <a:lnTo>
                    <a:pt x="1389" y="388"/>
                  </a:lnTo>
                  <a:lnTo>
                    <a:pt x="1456" y="280"/>
                  </a:lnTo>
                  <a:lnTo>
                    <a:pt x="1525" y="173"/>
                  </a:lnTo>
                  <a:lnTo>
                    <a:pt x="1532" y="177"/>
                  </a:lnTo>
                  <a:close/>
                  <a:moveTo>
                    <a:pt x="693" y="1756"/>
                  </a:moveTo>
                  <a:lnTo>
                    <a:pt x="655" y="1850"/>
                  </a:lnTo>
                  <a:lnTo>
                    <a:pt x="621" y="1946"/>
                  </a:lnTo>
                  <a:lnTo>
                    <a:pt x="588" y="2043"/>
                  </a:lnTo>
                  <a:lnTo>
                    <a:pt x="557" y="2141"/>
                  </a:lnTo>
                  <a:lnTo>
                    <a:pt x="526" y="2240"/>
                  </a:lnTo>
                  <a:lnTo>
                    <a:pt x="497" y="2341"/>
                  </a:lnTo>
                  <a:lnTo>
                    <a:pt x="471" y="2444"/>
                  </a:lnTo>
                  <a:lnTo>
                    <a:pt x="444" y="2547"/>
                  </a:lnTo>
                  <a:lnTo>
                    <a:pt x="418" y="2653"/>
                  </a:lnTo>
                  <a:lnTo>
                    <a:pt x="394" y="2760"/>
                  </a:lnTo>
                  <a:lnTo>
                    <a:pt x="373" y="2870"/>
                  </a:lnTo>
                  <a:lnTo>
                    <a:pt x="351" y="2982"/>
                  </a:lnTo>
                  <a:lnTo>
                    <a:pt x="329" y="3099"/>
                  </a:lnTo>
                  <a:lnTo>
                    <a:pt x="310" y="3218"/>
                  </a:lnTo>
                  <a:lnTo>
                    <a:pt x="291" y="3339"/>
                  </a:lnTo>
                  <a:lnTo>
                    <a:pt x="272" y="3462"/>
                  </a:lnTo>
                  <a:lnTo>
                    <a:pt x="263" y="3460"/>
                  </a:lnTo>
                  <a:lnTo>
                    <a:pt x="282" y="3336"/>
                  </a:lnTo>
                  <a:lnTo>
                    <a:pt x="301" y="3215"/>
                  </a:lnTo>
                  <a:lnTo>
                    <a:pt x="320" y="3097"/>
                  </a:lnTo>
                  <a:lnTo>
                    <a:pt x="341" y="2982"/>
                  </a:lnTo>
                  <a:lnTo>
                    <a:pt x="363" y="2868"/>
                  </a:lnTo>
                  <a:lnTo>
                    <a:pt x="384" y="2758"/>
                  </a:lnTo>
                  <a:lnTo>
                    <a:pt x="408" y="2650"/>
                  </a:lnTo>
                  <a:lnTo>
                    <a:pt x="435" y="2545"/>
                  </a:lnTo>
                  <a:lnTo>
                    <a:pt x="461" y="2442"/>
                  </a:lnTo>
                  <a:lnTo>
                    <a:pt x="487" y="2339"/>
                  </a:lnTo>
                  <a:lnTo>
                    <a:pt x="516" y="2238"/>
                  </a:lnTo>
                  <a:lnTo>
                    <a:pt x="547" y="2139"/>
                  </a:lnTo>
                  <a:lnTo>
                    <a:pt x="578" y="2041"/>
                  </a:lnTo>
                  <a:lnTo>
                    <a:pt x="612" y="1944"/>
                  </a:lnTo>
                  <a:lnTo>
                    <a:pt x="647" y="1848"/>
                  </a:lnTo>
                  <a:lnTo>
                    <a:pt x="683" y="1751"/>
                  </a:lnTo>
                  <a:lnTo>
                    <a:pt x="693" y="1756"/>
                  </a:lnTo>
                  <a:close/>
                  <a:moveTo>
                    <a:pt x="272" y="3462"/>
                  </a:moveTo>
                  <a:lnTo>
                    <a:pt x="272" y="3464"/>
                  </a:lnTo>
                  <a:lnTo>
                    <a:pt x="267" y="3462"/>
                  </a:lnTo>
                  <a:lnTo>
                    <a:pt x="272" y="346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</p:grpSp>
      <p:grpSp>
        <p:nvGrpSpPr>
          <p:cNvPr id="15478" name="Group 118"/>
          <p:cNvGrpSpPr>
            <a:grpSpLocks/>
          </p:cNvGrpSpPr>
          <p:nvPr/>
        </p:nvGrpSpPr>
        <p:grpSpPr bwMode="auto">
          <a:xfrm>
            <a:off x="6850939" y="1017001"/>
            <a:ext cx="1036440" cy="3081338"/>
            <a:chOff x="4978" y="0"/>
            <a:chExt cx="862" cy="2588"/>
          </a:xfrm>
        </p:grpSpPr>
        <p:sp>
          <p:nvSpPr>
            <p:cNvPr id="15479" name="AutoShape 119"/>
            <p:cNvSpPr>
              <a:spLocks noChangeAspect="1" noChangeArrowheads="1" noTextEdit="1"/>
            </p:cNvSpPr>
            <p:nvPr/>
          </p:nvSpPr>
          <p:spPr bwMode="auto">
            <a:xfrm rot="26681830">
              <a:off x="4860" y="2050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0" name="Freeform 120"/>
            <p:cNvSpPr>
              <a:spLocks/>
            </p:cNvSpPr>
            <p:nvPr/>
          </p:nvSpPr>
          <p:spPr bwMode="auto">
            <a:xfrm rot="26681830">
              <a:off x="4919" y="2289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1" name="Freeform 121"/>
            <p:cNvSpPr>
              <a:spLocks/>
            </p:cNvSpPr>
            <p:nvPr/>
          </p:nvSpPr>
          <p:spPr bwMode="auto">
            <a:xfrm rot="26681830">
              <a:off x="4919" y="2289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2" name="Freeform 122"/>
            <p:cNvSpPr>
              <a:spLocks/>
            </p:cNvSpPr>
            <p:nvPr/>
          </p:nvSpPr>
          <p:spPr bwMode="auto">
            <a:xfrm rot="26681830">
              <a:off x="5044" y="213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3" name="Rectangle 123"/>
            <p:cNvSpPr>
              <a:spLocks noChangeArrowheads="1"/>
            </p:cNvSpPr>
            <p:nvPr/>
          </p:nvSpPr>
          <p:spPr bwMode="auto">
            <a:xfrm rot="21557063">
              <a:off x="5058" y="2400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5484" name="AutoShape 124"/>
            <p:cNvSpPr>
              <a:spLocks noChangeAspect="1" noChangeArrowheads="1" noTextEdit="1"/>
            </p:cNvSpPr>
            <p:nvPr/>
          </p:nvSpPr>
          <p:spPr bwMode="auto">
            <a:xfrm rot="-38615149">
              <a:off x="5152" y="1982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5" name="Freeform 125"/>
            <p:cNvSpPr>
              <a:spLocks/>
            </p:cNvSpPr>
            <p:nvPr/>
          </p:nvSpPr>
          <p:spPr bwMode="auto">
            <a:xfrm rot="-38615149">
              <a:off x="5202" y="2217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6" name="Freeform 126"/>
            <p:cNvSpPr>
              <a:spLocks/>
            </p:cNvSpPr>
            <p:nvPr/>
          </p:nvSpPr>
          <p:spPr bwMode="auto">
            <a:xfrm rot="-38615149">
              <a:off x="5202" y="2217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7" name="Freeform 127"/>
            <p:cNvSpPr>
              <a:spLocks/>
            </p:cNvSpPr>
            <p:nvPr/>
          </p:nvSpPr>
          <p:spPr bwMode="auto">
            <a:xfrm rot="-38615149">
              <a:off x="5266" y="2119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88" name="Rectangle 128"/>
            <p:cNvSpPr>
              <a:spLocks noChangeArrowheads="1"/>
            </p:cNvSpPr>
            <p:nvPr/>
          </p:nvSpPr>
          <p:spPr bwMode="auto">
            <a:xfrm rot="21433583">
              <a:off x="5302" y="2216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5489" name="AutoShape 129"/>
            <p:cNvSpPr>
              <a:spLocks noChangeAspect="1" noChangeArrowheads="1" noTextEdit="1"/>
            </p:cNvSpPr>
            <p:nvPr/>
          </p:nvSpPr>
          <p:spPr bwMode="auto">
            <a:xfrm rot="26681830">
              <a:off x="5302" y="2040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90" name="Freeform 130"/>
            <p:cNvSpPr>
              <a:spLocks/>
            </p:cNvSpPr>
            <p:nvPr/>
          </p:nvSpPr>
          <p:spPr bwMode="auto">
            <a:xfrm rot="26681830">
              <a:off x="5457" y="2279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91" name="Freeform 131"/>
            <p:cNvSpPr>
              <a:spLocks/>
            </p:cNvSpPr>
            <p:nvPr/>
          </p:nvSpPr>
          <p:spPr bwMode="auto">
            <a:xfrm rot="26681830">
              <a:off x="5457" y="2279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92" name="Freeform 132"/>
            <p:cNvSpPr>
              <a:spLocks/>
            </p:cNvSpPr>
            <p:nvPr/>
          </p:nvSpPr>
          <p:spPr bwMode="auto">
            <a:xfrm rot="26681830">
              <a:off x="5582" y="212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 rot="21557063">
              <a:off x="5596" y="2390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5494" name="AutoShape 134"/>
            <p:cNvSpPr>
              <a:spLocks noChangeArrowheads="1"/>
            </p:cNvSpPr>
            <p:nvPr/>
          </p:nvSpPr>
          <p:spPr bwMode="auto">
            <a:xfrm>
              <a:off x="5036" y="2001"/>
              <a:ext cx="666" cy="90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5495" name="AutoShape 135"/>
            <p:cNvSpPr>
              <a:spLocks noChangeArrowheads="1"/>
            </p:cNvSpPr>
            <p:nvPr/>
          </p:nvSpPr>
          <p:spPr bwMode="auto">
            <a:xfrm>
              <a:off x="5342" y="723"/>
              <a:ext cx="112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5496" name="Line 136"/>
            <p:cNvSpPr>
              <a:spLocks noChangeShapeType="1"/>
            </p:cNvSpPr>
            <p:nvPr/>
          </p:nvSpPr>
          <p:spPr bwMode="auto">
            <a:xfrm flipV="1">
              <a:off x="5398" y="664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5497" name="Oval 137"/>
            <p:cNvSpPr>
              <a:spLocks noChangeArrowheads="1"/>
            </p:cNvSpPr>
            <p:nvPr/>
          </p:nvSpPr>
          <p:spPr bwMode="auto">
            <a:xfrm>
              <a:off x="5058" y="0"/>
              <a:ext cx="691" cy="691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5498" name="Group 138"/>
          <p:cNvGrpSpPr>
            <a:grpSpLocks/>
          </p:cNvGrpSpPr>
          <p:nvPr/>
        </p:nvGrpSpPr>
        <p:grpSpPr bwMode="auto">
          <a:xfrm>
            <a:off x="2551510" y="2502695"/>
            <a:ext cx="1194197" cy="2294335"/>
            <a:chOff x="1159" y="1238"/>
            <a:chExt cx="1003" cy="1927"/>
          </a:xfrm>
        </p:grpSpPr>
        <p:sp>
          <p:nvSpPr>
            <p:cNvPr id="15499" name="AutoShape 139"/>
            <p:cNvSpPr>
              <a:spLocks noChangeAspect="1" noChangeArrowheads="1" noTextEdit="1"/>
            </p:cNvSpPr>
            <p:nvPr/>
          </p:nvSpPr>
          <p:spPr bwMode="auto">
            <a:xfrm rot="68490249">
              <a:off x="1167" y="2534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0" name="Freeform 140"/>
            <p:cNvSpPr>
              <a:spLocks/>
            </p:cNvSpPr>
            <p:nvPr/>
          </p:nvSpPr>
          <p:spPr bwMode="auto">
            <a:xfrm rot="68490249">
              <a:off x="1178" y="280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1" name="Freeform 141"/>
            <p:cNvSpPr>
              <a:spLocks/>
            </p:cNvSpPr>
            <p:nvPr/>
          </p:nvSpPr>
          <p:spPr bwMode="auto">
            <a:xfrm rot="68490249">
              <a:off x="1178" y="280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2" name="Freeform 142"/>
            <p:cNvSpPr>
              <a:spLocks/>
            </p:cNvSpPr>
            <p:nvPr/>
          </p:nvSpPr>
          <p:spPr bwMode="auto">
            <a:xfrm rot="68490249">
              <a:off x="1303" y="2689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3" name="Rectangle 143"/>
            <p:cNvSpPr>
              <a:spLocks noChangeArrowheads="1"/>
            </p:cNvSpPr>
            <p:nvPr/>
          </p:nvSpPr>
          <p:spPr bwMode="auto">
            <a:xfrm rot="180237">
              <a:off x="1318" y="2981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5504" name="AutoShape 144"/>
            <p:cNvSpPr>
              <a:spLocks noChangeAspect="1" noChangeArrowheads="1" noTextEdit="1"/>
            </p:cNvSpPr>
            <p:nvPr/>
          </p:nvSpPr>
          <p:spPr bwMode="auto">
            <a:xfrm rot="68490249">
              <a:off x="1405" y="2554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5" name="Freeform 145"/>
            <p:cNvSpPr>
              <a:spLocks/>
            </p:cNvSpPr>
            <p:nvPr/>
          </p:nvSpPr>
          <p:spPr bwMode="auto">
            <a:xfrm rot="68490249">
              <a:off x="1416" y="28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6" name="Freeform 146"/>
            <p:cNvSpPr>
              <a:spLocks/>
            </p:cNvSpPr>
            <p:nvPr/>
          </p:nvSpPr>
          <p:spPr bwMode="auto">
            <a:xfrm rot="68490249">
              <a:off x="1416" y="28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7" name="Freeform 147"/>
            <p:cNvSpPr>
              <a:spLocks/>
            </p:cNvSpPr>
            <p:nvPr/>
          </p:nvSpPr>
          <p:spPr bwMode="auto">
            <a:xfrm rot="68490249">
              <a:off x="1541" y="2709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08" name="Rectangle 148"/>
            <p:cNvSpPr>
              <a:spLocks noChangeArrowheads="1"/>
            </p:cNvSpPr>
            <p:nvPr/>
          </p:nvSpPr>
          <p:spPr bwMode="auto">
            <a:xfrm rot="180237">
              <a:off x="1556" y="3001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5509" name="AutoShape 149"/>
            <p:cNvSpPr>
              <a:spLocks noChangeAspect="1" noChangeArrowheads="1" noTextEdit="1"/>
            </p:cNvSpPr>
            <p:nvPr/>
          </p:nvSpPr>
          <p:spPr bwMode="auto">
            <a:xfrm rot="-38615149">
              <a:off x="1697" y="2575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10" name="Freeform 150"/>
            <p:cNvSpPr>
              <a:spLocks/>
            </p:cNvSpPr>
            <p:nvPr/>
          </p:nvSpPr>
          <p:spPr bwMode="auto">
            <a:xfrm rot="-38615149">
              <a:off x="1747" y="2810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11" name="Freeform 151"/>
            <p:cNvSpPr>
              <a:spLocks/>
            </p:cNvSpPr>
            <p:nvPr/>
          </p:nvSpPr>
          <p:spPr bwMode="auto">
            <a:xfrm rot="-38615149">
              <a:off x="1747" y="2810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12" name="Freeform 152"/>
            <p:cNvSpPr>
              <a:spLocks/>
            </p:cNvSpPr>
            <p:nvPr/>
          </p:nvSpPr>
          <p:spPr bwMode="auto">
            <a:xfrm rot="-38615149">
              <a:off x="1811" y="271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5513" name="Rectangle 153"/>
            <p:cNvSpPr>
              <a:spLocks noChangeArrowheads="1"/>
            </p:cNvSpPr>
            <p:nvPr/>
          </p:nvSpPr>
          <p:spPr bwMode="auto">
            <a:xfrm rot="21433583">
              <a:off x="1848" y="2809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5514" name="AutoShape 154"/>
            <p:cNvSpPr>
              <a:spLocks noChangeArrowheads="1"/>
            </p:cNvSpPr>
            <p:nvPr/>
          </p:nvSpPr>
          <p:spPr bwMode="auto">
            <a:xfrm>
              <a:off x="1310" y="2631"/>
              <a:ext cx="634" cy="90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5515" name="AutoShape 155"/>
            <p:cNvSpPr>
              <a:spLocks noChangeArrowheads="1"/>
            </p:cNvSpPr>
            <p:nvPr/>
          </p:nvSpPr>
          <p:spPr bwMode="auto">
            <a:xfrm>
              <a:off x="1600" y="1353"/>
              <a:ext cx="112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5516" name="Line 156"/>
            <p:cNvSpPr>
              <a:spLocks noChangeShapeType="1"/>
            </p:cNvSpPr>
            <p:nvPr/>
          </p:nvSpPr>
          <p:spPr bwMode="auto">
            <a:xfrm flipV="1">
              <a:off x="1656" y="1238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sp>
        <p:nvSpPr>
          <p:cNvPr id="15517" name="Oval 157"/>
          <p:cNvSpPr>
            <a:spLocks noChangeArrowheads="1"/>
          </p:cNvSpPr>
          <p:nvPr/>
        </p:nvSpPr>
        <p:spPr bwMode="auto">
          <a:xfrm>
            <a:off x="2728914" y="1683545"/>
            <a:ext cx="822722" cy="82272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5518" name="Oval 158"/>
          <p:cNvSpPr>
            <a:spLocks noChangeArrowheads="1"/>
          </p:cNvSpPr>
          <p:nvPr/>
        </p:nvSpPr>
        <p:spPr bwMode="auto">
          <a:xfrm>
            <a:off x="1763316" y="15525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5519" name="Line 159"/>
          <p:cNvSpPr>
            <a:spLocks noChangeShapeType="1"/>
          </p:cNvSpPr>
          <p:nvPr/>
        </p:nvSpPr>
        <p:spPr bwMode="auto">
          <a:xfrm>
            <a:off x="2571750" y="19812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5520" name="Line 160"/>
          <p:cNvSpPr>
            <a:spLocks noChangeShapeType="1"/>
          </p:cNvSpPr>
          <p:nvPr/>
        </p:nvSpPr>
        <p:spPr bwMode="auto">
          <a:xfrm>
            <a:off x="3543300" y="211455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5521" name="Text Box 161"/>
          <p:cNvSpPr txBox="1">
            <a:spLocks noChangeArrowheads="1"/>
          </p:cNvSpPr>
          <p:nvPr/>
        </p:nvSpPr>
        <p:spPr bwMode="auto">
          <a:xfrm>
            <a:off x="1779700" y="1759744"/>
            <a:ext cx="764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MET</a:t>
            </a:r>
          </a:p>
        </p:txBody>
      </p:sp>
      <p:sp>
        <p:nvSpPr>
          <p:cNvPr id="15522" name="Text Box 162"/>
          <p:cNvSpPr txBox="1">
            <a:spLocks noChangeArrowheads="1"/>
          </p:cNvSpPr>
          <p:nvPr/>
        </p:nvSpPr>
        <p:spPr bwMode="auto">
          <a:xfrm>
            <a:off x="2778088" y="186451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5523" name="Text Box 163"/>
          <p:cNvSpPr txBox="1">
            <a:spLocks noChangeArrowheads="1"/>
          </p:cNvSpPr>
          <p:nvPr/>
        </p:nvSpPr>
        <p:spPr bwMode="auto">
          <a:xfrm>
            <a:off x="7122660" y="1211488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 dirty="0">
                <a:solidFill>
                  <a:srgbClr val="FF0000"/>
                </a:solidFill>
                <a:latin typeface="VNI-Times" pitchFamily="2" charset="0"/>
              </a:rPr>
              <a:t>CYS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6618977" y="3101840"/>
            <a:ext cx="252042" cy="5269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93493" y="5566235"/>
            <a:ext cx="1430764" cy="558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74170" y="952651"/>
            <a:ext cx="2127859" cy="395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795260" y="2341231"/>
            <a:ext cx="1243825" cy="3737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endParaRPr lang="vi-V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063312" y="2701877"/>
            <a:ext cx="1965869" cy="374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Acticodon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516847" y="5430571"/>
            <a:ext cx="1496225" cy="449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0" name="Straight Arrow Connector 169"/>
          <p:cNvCxnSpPr>
            <a:endCxn id="171" idx="1"/>
          </p:cNvCxnSpPr>
          <p:nvPr/>
        </p:nvCxnSpPr>
        <p:spPr>
          <a:xfrm flipH="1" flipV="1">
            <a:off x="6992373" y="5145783"/>
            <a:ext cx="968096" cy="215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eft Brace 170"/>
          <p:cNvSpPr/>
          <p:nvPr/>
        </p:nvSpPr>
        <p:spPr>
          <a:xfrm rot="15959669">
            <a:off x="6847273" y="4624395"/>
            <a:ext cx="271250" cy="7721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950"/>
          </a:p>
        </p:txBody>
      </p:sp>
    </p:spTree>
    <p:extLst>
      <p:ext uri="{BB962C8B-B14F-4D97-AF65-F5344CB8AC3E}">
        <p14:creationId xmlns:p14="http://schemas.microsoft.com/office/powerpoint/2010/main" val="16745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416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35781 0.1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5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38698 0.128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0" grpId="0" animBg="1"/>
      <p:bldP spid="15523" grpId="0"/>
      <p:bldP spid="155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 rot="10800000">
            <a:off x="1702594" y="1200150"/>
            <a:ext cx="3771900" cy="4706541"/>
            <a:chOff x="1437" y="1333"/>
            <a:chExt cx="556" cy="819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993108" y="4611292"/>
            <a:ext cx="689372" cy="716756"/>
            <a:chOff x="2735" y="1681"/>
            <a:chExt cx="579" cy="602"/>
          </a:xfrm>
        </p:grpSpPr>
        <p:sp>
          <p:nvSpPr>
            <p:cNvPr id="16390" name="AutoShape 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1493045" y="4527949"/>
            <a:ext cx="1475185" cy="839390"/>
            <a:chOff x="246" y="2928"/>
            <a:chExt cx="1239" cy="705"/>
          </a:xfrm>
        </p:grpSpPr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246" y="2928"/>
              <a:ext cx="420" cy="656"/>
              <a:chOff x="1920" y="1584"/>
              <a:chExt cx="420" cy="656"/>
            </a:xfrm>
          </p:grpSpPr>
          <p:sp>
            <p:nvSpPr>
              <p:cNvPr id="16397" name="AutoShape 13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399" name="Freeform 15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00" name="Freeform 16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01" name="Rectangle 17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6402" name="Group 18"/>
            <p:cNvGrpSpPr>
              <a:grpSpLocks/>
            </p:cNvGrpSpPr>
            <p:nvPr/>
          </p:nvGrpSpPr>
          <p:grpSpPr bwMode="auto">
            <a:xfrm>
              <a:off x="434" y="3046"/>
              <a:ext cx="568" cy="506"/>
              <a:chOff x="2111" y="1727"/>
              <a:chExt cx="568" cy="506"/>
            </a:xfrm>
          </p:grpSpPr>
          <p:sp>
            <p:nvSpPr>
              <p:cNvPr id="16403" name="AutoShape 19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04" name="Freeform 20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05" name="Freeform 21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06" name="Freeform 22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6408" name="Group 24"/>
            <p:cNvGrpSpPr>
              <a:grpSpLocks/>
            </p:cNvGrpSpPr>
            <p:nvPr/>
          </p:nvGrpSpPr>
          <p:grpSpPr bwMode="auto">
            <a:xfrm>
              <a:off x="1064" y="3120"/>
              <a:ext cx="421" cy="513"/>
              <a:chOff x="2543" y="1727"/>
              <a:chExt cx="421" cy="513"/>
            </a:xfrm>
          </p:grpSpPr>
          <p:sp>
            <p:nvSpPr>
              <p:cNvPr id="16409" name="AutoShape 25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6413" name="Rectangle 29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</p:grpSp>
      <p:grpSp>
        <p:nvGrpSpPr>
          <p:cNvPr id="16414" name="Group 30"/>
          <p:cNvGrpSpPr>
            <a:grpSpLocks/>
          </p:cNvGrpSpPr>
          <p:nvPr/>
        </p:nvGrpSpPr>
        <p:grpSpPr bwMode="auto">
          <a:xfrm>
            <a:off x="2752725" y="4774406"/>
            <a:ext cx="501254" cy="610791"/>
            <a:chOff x="2543" y="1727"/>
            <a:chExt cx="421" cy="513"/>
          </a:xfrm>
        </p:grpSpPr>
        <p:sp>
          <p:nvSpPr>
            <p:cNvPr id="16415" name="AutoShape 3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20" name="Group 36"/>
          <p:cNvGrpSpPr>
            <a:grpSpLocks/>
          </p:cNvGrpSpPr>
          <p:nvPr/>
        </p:nvGrpSpPr>
        <p:grpSpPr bwMode="auto">
          <a:xfrm>
            <a:off x="2968228" y="4642249"/>
            <a:ext cx="689372" cy="716756"/>
            <a:chOff x="2735" y="1681"/>
            <a:chExt cx="579" cy="602"/>
          </a:xfrm>
        </p:grpSpPr>
        <p:sp>
          <p:nvSpPr>
            <p:cNvPr id="16421" name="AutoShape 37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3311129" y="4756549"/>
            <a:ext cx="676275" cy="602456"/>
            <a:chOff x="2111" y="1727"/>
            <a:chExt cx="568" cy="506"/>
          </a:xfrm>
        </p:grpSpPr>
        <p:sp>
          <p:nvSpPr>
            <p:cNvPr id="16427" name="AutoShape 43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29" name="Freeform 45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30" name="Freeform 46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32" name="Group 48"/>
          <p:cNvGrpSpPr>
            <a:grpSpLocks/>
          </p:cNvGrpSpPr>
          <p:nvPr/>
        </p:nvGrpSpPr>
        <p:grpSpPr bwMode="auto">
          <a:xfrm>
            <a:off x="3596878" y="4642249"/>
            <a:ext cx="689372" cy="716756"/>
            <a:chOff x="2735" y="1681"/>
            <a:chExt cx="579" cy="602"/>
          </a:xfrm>
        </p:grpSpPr>
        <p:sp>
          <p:nvSpPr>
            <p:cNvPr id="16433" name="AutoShape 4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35" name="Freeform 5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38" name="Group 54"/>
          <p:cNvGrpSpPr>
            <a:grpSpLocks/>
          </p:cNvGrpSpPr>
          <p:nvPr/>
        </p:nvGrpSpPr>
        <p:grpSpPr bwMode="auto">
          <a:xfrm>
            <a:off x="3939779" y="4756549"/>
            <a:ext cx="676275" cy="602456"/>
            <a:chOff x="2111" y="1727"/>
            <a:chExt cx="568" cy="506"/>
          </a:xfrm>
        </p:grpSpPr>
        <p:sp>
          <p:nvSpPr>
            <p:cNvPr id="16439" name="AutoShape 55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0" name="Freeform 56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1" name="Freeform 57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2" name="Freeform 58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44" name="Group 60"/>
          <p:cNvGrpSpPr>
            <a:grpSpLocks/>
          </p:cNvGrpSpPr>
          <p:nvPr/>
        </p:nvGrpSpPr>
        <p:grpSpPr bwMode="auto">
          <a:xfrm>
            <a:off x="4352925" y="4756549"/>
            <a:ext cx="501254" cy="610790"/>
            <a:chOff x="2543" y="1727"/>
            <a:chExt cx="421" cy="513"/>
          </a:xfrm>
        </p:grpSpPr>
        <p:sp>
          <p:nvSpPr>
            <p:cNvPr id="16445" name="AutoShape 6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49" name="Rectangle 6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50" name="Group 66"/>
          <p:cNvGrpSpPr>
            <a:grpSpLocks/>
          </p:cNvGrpSpPr>
          <p:nvPr/>
        </p:nvGrpSpPr>
        <p:grpSpPr bwMode="auto">
          <a:xfrm>
            <a:off x="4638675" y="4774406"/>
            <a:ext cx="501254" cy="610791"/>
            <a:chOff x="2543" y="1727"/>
            <a:chExt cx="421" cy="513"/>
          </a:xfrm>
        </p:grpSpPr>
        <p:sp>
          <p:nvSpPr>
            <p:cNvPr id="16451" name="AutoShape 67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54" name="Freeform 70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55" name="Rectangle 71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56" name="Group 72"/>
          <p:cNvGrpSpPr>
            <a:grpSpLocks/>
          </p:cNvGrpSpPr>
          <p:nvPr/>
        </p:nvGrpSpPr>
        <p:grpSpPr bwMode="auto">
          <a:xfrm>
            <a:off x="4854178" y="4642249"/>
            <a:ext cx="689372" cy="716756"/>
            <a:chOff x="2735" y="1681"/>
            <a:chExt cx="579" cy="602"/>
          </a:xfrm>
        </p:grpSpPr>
        <p:sp>
          <p:nvSpPr>
            <p:cNvPr id="16457" name="AutoShape 73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60" name="Freeform 76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61" name="Rectangle 77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62" name="Group 78"/>
          <p:cNvGrpSpPr>
            <a:grpSpLocks/>
          </p:cNvGrpSpPr>
          <p:nvPr/>
        </p:nvGrpSpPr>
        <p:grpSpPr bwMode="auto">
          <a:xfrm>
            <a:off x="5311378" y="4585097"/>
            <a:ext cx="500063" cy="781050"/>
            <a:chOff x="1920" y="1584"/>
            <a:chExt cx="420" cy="656"/>
          </a:xfrm>
        </p:grpSpPr>
        <p:sp>
          <p:nvSpPr>
            <p:cNvPr id="16463" name="AutoShape 79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65" name="Freeform 81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66" name="Freeform 82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67" name="Rectangle 83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68" name="Group 84"/>
          <p:cNvGrpSpPr>
            <a:grpSpLocks/>
          </p:cNvGrpSpPr>
          <p:nvPr/>
        </p:nvGrpSpPr>
        <p:grpSpPr bwMode="auto">
          <a:xfrm>
            <a:off x="5663805" y="4660106"/>
            <a:ext cx="501253" cy="610791"/>
            <a:chOff x="2543" y="1727"/>
            <a:chExt cx="421" cy="513"/>
          </a:xfrm>
        </p:grpSpPr>
        <p:sp>
          <p:nvSpPr>
            <p:cNvPr id="16469" name="AutoShape 85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3" name="Rectangle 89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74" name="Group 90"/>
          <p:cNvGrpSpPr>
            <a:grpSpLocks/>
          </p:cNvGrpSpPr>
          <p:nvPr/>
        </p:nvGrpSpPr>
        <p:grpSpPr bwMode="auto">
          <a:xfrm>
            <a:off x="5882879" y="4585099"/>
            <a:ext cx="676275" cy="602456"/>
            <a:chOff x="2111" y="1727"/>
            <a:chExt cx="568" cy="506"/>
          </a:xfrm>
        </p:grpSpPr>
        <p:sp>
          <p:nvSpPr>
            <p:cNvPr id="16475" name="AutoShape 91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8" name="Freeform 94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79" name="Rectangle 95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80" name="Group 96"/>
          <p:cNvGrpSpPr>
            <a:grpSpLocks/>
          </p:cNvGrpSpPr>
          <p:nvPr/>
        </p:nvGrpSpPr>
        <p:grpSpPr bwMode="auto">
          <a:xfrm>
            <a:off x="6225779" y="4527949"/>
            <a:ext cx="676275" cy="602456"/>
            <a:chOff x="2111" y="1727"/>
            <a:chExt cx="568" cy="506"/>
          </a:xfrm>
        </p:grpSpPr>
        <p:sp>
          <p:nvSpPr>
            <p:cNvPr id="16481" name="AutoShape 97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82" name="Freeform 98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83" name="Freeform 99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84" name="Freeform 100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85" name="Rectangle 101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86" name="Group 102"/>
          <p:cNvGrpSpPr>
            <a:grpSpLocks/>
          </p:cNvGrpSpPr>
          <p:nvPr/>
        </p:nvGrpSpPr>
        <p:grpSpPr bwMode="auto">
          <a:xfrm>
            <a:off x="6625828" y="4413647"/>
            <a:ext cx="500063" cy="781050"/>
            <a:chOff x="1920" y="1584"/>
            <a:chExt cx="420" cy="656"/>
          </a:xfrm>
        </p:grpSpPr>
        <p:sp>
          <p:nvSpPr>
            <p:cNvPr id="16487" name="AutoShape 103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88" name="Freeform 104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89" name="Freeform 105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90" name="Freeform 106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92" name="Group 108"/>
          <p:cNvGrpSpPr>
            <a:grpSpLocks/>
          </p:cNvGrpSpPr>
          <p:nvPr/>
        </p:nvGrpSpPr>
        <p:grpSpPr bwMode="auto">
          <a:xfrm>
            <a:off x="6854428" y="4299349"/>
            <a:ext cx="689372" cy="716756"/>
            <a:chOff x="2735" y="1681"/>
            <a:chExt cx="579" cy="602"/>
          </a:xfrm>
        </p:grpSpPr>
        <p:sp>
          <p:nvSpPr>
            <p:cNvPr id="16493" name="AutoShape 10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94" name="Freeform 11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95" name="Freeform 11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96" name="Freeform 11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497" name="Rectangle 11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6498" name="Group 114"/>
          <p:cNvGrpSpPr>
            <a:grpSpLocks noChangeAspect="1"/>
          </p:cNvGrpSpPr>
          <p:nvPr/>
        </p:nvGrpSpPr>
        <p:grpSpPr bwMode="auto">
          <a:xfrm rot="15044801">
            <a:off x="3581400" y="1765697"/>
            <a:ext cx="2152650" cy="6686550"/>
            <a:chOff x="2112" y="380"/>
            <a:chExt cx="1554" cy="3556"/>
          </a:xfrm>
        </p:grpSpPr>
        <p:sp>
          <p:nvSpPr>
            <p:cNvPr id="16499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112" y="380"/>
              <a:ext cx="155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00" name="Freeform 116"/>
            <p:cNvSpPr>
              <a:spLocks/>
            </p:cNvSpPr>
            <p:nvPr/>
          </p:nvSpPr>
          <p:spPr bwMode="auto">
            <a:xfrm>
              <a:off x="2129" y="396"/>
              <a:ext cx="1520" cy="3524"/>
            </a:xfrm>
            <a:custGeom>
              <a:avLst/>
              <a:gdLst>
                <a:gd name="T0" fmla="*/ 244 w 1520"/>
                <a:gd name="T1" fmla="*/ 3475 h 3524"/>
                <a:gd name="T2" fmla="*/ 210 w 1520"/>
                <a:gd name="T3" fmla="*/ 3502 h 3524"/>
                <a:gd name="T4" fmla="*/ 172 w 1520"/>
                <a:gd name="T5" fmla="*/ 3520 h 3524"/>
                <a:gd name="T6" fmla="*/ 134 w 1520"/>
                <a:gd name="T7" fmla="*/ 3524 h 3524"/>
                <a:gd name="T8" fmla="*/ 98 w 1520"/>
                <a:gd name="T9" fmla="*/ 3518 h 3524"/>
                <a:gd name="T10" fmla="*/ 64 w 1520"/>
                <a:gd name="T11" fmla="*/ 3495 h 3524"/>
                <a:gd name="T12" fmla="*/ 33 w 1520"/>
                <a:gd name="T13" fmla="*/ 3455 h 3524"/>
                <a:gd name="T14" fmla="*/ 9 w 1520"/>
                <a:gd name="T15" fmla="*/ 3401 h 3524"/>
                <a:gd name="T16" fmla="*/ 12 w 1520"/>
                <a:gd name="T17" fmla="*/ 3246 h 3524"/>
                <a:gd name="T18" fmla="*/ 45 w 1520"/>
                <a:gd name="T19" fmla="*/ 3018 h 3524"/>
                <a:gd name="T20" fmla="*/ 83 w 1520"/>
                <a:gd name="T21" fmla="*/ 2796 h 3524"/>
                <a:gd name="T22" fmla="*/ 129 w 1520"/>
                <a:gd name="T23" fmla="*/ 2578 h 3524"/>
                <a:gd name="T24" fmla="*/ 179 w 1520"/>
                <a:gd name="T25" fmla="*/ 2370 h 3524"/>
                <a:gd name="T26" fmla="*/ 236 w 1520"/>
                <a:gd name="T27" fmla="*/ 2163 h 3524"/>
                <a:gd name="T28" fmla="*/ 299 w 1520"/>
                <a:gd name="T29" fmla="*/ 1962 h 3524"/>
                <a:gd name="T30" fmla="*/ 370 w 1520"/>
                <a:gd name="T31" fmla="*/ 1764 h 3524"/>
                <a:gd name="T32" fmla="*/ 447 w 1520"/>
                <a:gd name="T33" fmla="*/ 1567 h 3524"/>
                <a:gd name="T34" fmla="*/ 533 w 1520"/>
                <a:gd name="T35" fmla="*/ 1370 h 3524"/>
                <a:gd name="T36" fmla="*/ 626 w 1520"/>
                <a:gd name="T37" fmla="*/ 1175 h 3524"/>
                <a:gd name="T38" fmla="*/ 727 w 1520"/>
                <a:gd name="T39" fmla="*/ 977 h 3524"/>
                <a:gd name="T40" fmla="*/ 834 w 1520"/>
                <a:gd name="T41" fmla="*/ 778 h 3524"/>
                <a:gd name="T42" fmla="*/ 951 w 1520"/>
                <a:gd name="T43" fmla="*/ 576 h 3524"/>
                <a:gd name="T44" fmla="*/ 1145 w 1520"/>
                <a:gd name="T45" fmla="*/ 267 h 3524"/>
                <a:gd name="T46" fmla="*/ 1307 w 1520"/>
                <a:gd name="T47" fmla="*/ 36 h 3524"/>
                <a:gd name="T48" fmla="*/ 1353 w 1520"/>
                <a:gd name="T49" fmla="*/ 11 h 3524"/>
                <a:gd name="T50" fmla="*/ 1396 w 1520"/>
                <a:gd name="T51" fmla="*/ 0 h 3524"/>
                <a:gd name="T52" fmla="*/ 1434 w 1520"/>
                <a:gd name="T53" fmla="*/ 2 h 3524"/>
                <a:gd name="T54" fmla="*/ 1465 w 1520"/>
                <a:gd name="T55" fmla="*/ 18 h 3524"/>
                <a:gd name="T56" fmla="*/ 1489 w 1520"/>
                <a:gd name="T57" fmla="*/ 47 h 3524"/>
                <a:gd name="T58" fmla="*/ 1508 w 1520"/>
                <a:gd name="T59" fmla="*/ 87 h 3524"/>
                <a:gd name="T60" fmla="*/ 1518 w 1520"/>
                <a:gd name="T61" fmla="*/ 139 h 3524"/>
                <a:gd name="T62" fmla="*/ 1386 w 1520"/>
                <a:gd name="T63" fmla="*/ 385 h 3524"/>
                <a:gd name="T64" fmla="*/ 1200 w 1520"/>
                <a:gd name="T65" fmla="*/ 695 h 3524"/>
                <a:gd name="T66" fmla="*/ 1088 w 1520"/>
                <a:gd name="T67" fmla="*/ 892 h 3524"/>
                <a:gd name="T68" fmla="*/ 982 w 1520"/>
                <a:gd name="T69" fmla="*/ 1085 h 3524"/>
                <a:gd name="T70" fmla="*/ 887 w 1520"/>
                <a:gd name="T71" fmla="*/ 1275 h 3524"/>
                <a:gd name="T72" fmla="*/ 798 w 1520"/>
                <a:gd name="T73" fmla="*/ 1466 h 3524"/>
                <a:gd name="T74" fmla="*/ 719 w 1520"/>
                <a:gd name="T75" fmla="*/ 1654 h 3524"/>
                <a:gd name="T76" fmla="*/ 643 w 1520"/>
                <a:gd name="T77" fmla="*/ 1845 h 3524"/>
                <a:gd name="T78" fmla="*/ 576 w 1520"/>
                <a:gd name="T79" fmla="*/ 2038 h 3524"/>
                <a:gd name="T80" fmla="*/ 514 w 1520"/>
                <a:gd name="T81" fmla="*/ 2235 h 3524"/>
                <a:gd name="T82" fmla="*/ 459 w 1520"/>
                <a:gd name="T83" fmla="*/ 2437 h 3524"/>
                <a:gd name="T84" fmla="*/ 406 w 1520"/>
                <a:gd name="T85" fmla="*/ 2648 h 3524"/>
                <a:gd name="T86" fmla="*/ 361 w 1520"/>
                <a:gd name="T87" fmla="*/ 2865 h 3524"/>
                <a:gd name="T88" fmla="*/ 318 w 1520"/>
                <a:gd name="T89" fmla="*/ 3094 h 3524"/>
                <a:gd name="T90" fmla="*/ 279 w 1520"/>
                <a:gd name="T91" fmla="*/ 3331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0" h="3524">
                  <a:moveTo>
                    <a:pt x="260" y="3457"/>
                  </a:moveTo>
                  <a:lnTo>
                    <a:pt x="244" y="3475"/>
                  </a:lnTo>
                  <a:lnTo>
                    <a:pt x="227" y="3491"/>
                  </a:lnTo>
                  <a:lnTo>
                    <a:pt x="210" y="3502"/>
                  </a:lnTo>
                  <a:lnTo>
                    <a:pt x="191" y="3513"/>
                  </a:lnTo>
                  <a:lnTo>
                    <a:pt x="172" y="3520"/>
                  </a:lnTo>
                  <a:lnTo>
                    <a:pt x="153" y="3524"/>
                  </a:lnTo>
                  <a:lnTo>
                    <a:pt x="134" y="3524"/>
                  </a:lnTo>
                  <a:lnTo>
                    <a:pt x="117" y="3522"/>
                  </a:lnTo>
                  <a:lnTo>
                    <a:pt x="98" y="3518"/>
                  </a:lnTo>
                  <a:lnTo>
                    <a:pt x="81" y="3509"/>
                  </a:lnTo>
                  <a:lnTo>
                    <a:pt x="64" y="3495"/>
                  </a:lnTo>
                  <a:lnTo>
                    <a:pt x="48" y="3477"/>
                  </a:lnTo>
                  <a:lnTo>
                    <a:pt x="33" y="3455"/>
                  </a:lnTo>
                  <a:lnTo>
                    <a:pt x="21" y="3430"/>
                  </a:lnTo>
                  <a:lnTo>
                    <a:pt x="9" y="3401"/>
                  </a:lnTo>
                  <a:lnTo>
                    <a:pt x="0" y="3365"/>
                  </a:lnTo>
                  <a:lnTo>
                    <a:pt x="12" y="3246"/>
                  </a:lnTo>
                  <a:lnTo>
                    <a:pt x="28" y="3132"/>
                  </a:lnTo>
                  <a:lnTo>
                    <a:pt x="45" y="3018"/>
                  </a:lnTo>
                  <a:lnTo>
                    <a:pt x="64" y="2905"/>
                  </a:lnTo>
                  <a:lnTo>
                    <a:pt x="83" y="2796"/>
                  </a:lnTo>
                  <a:lnTo>
                    <a:pt x="105" y="2686"/>
                  </a:lnTo>
                  <a:lnTo>
                    <a:pt x="129" y="2578"/>
                  </a:lnTo>
                  <a:lnTo>
                    <a:pt x="153" y="2473"/>
                  </a:lnTo>
                  <a:lnTo>
                    <a:pt x="179" y="2370"/>
                  </a:lnTo>
                  <a:lnTo>
                    <a:pt x="205" y="2266"/>
                  </a:lnTo>
                  <a:lnTo>
                    <a:pt x="236" y="2163"/>
                  </a:lnTo>
                  <a:lnTo>
                    <a:pt x="268" y="2062"/>
                  </a:lnTo>
                  <a:lnTo>
                    <a:pt x="299" y="1962"/>
                  </a:lnTo>
                  <a:lnTo>
                    <a:pt x="334" y="1863"/>
                  </a:lnTo>
                  <a:lnTo>
                    <a:pt x="370" y="1764"/>
                  </a:lnTo>
                  <a:lnTo>
                    <a:pt x="409" y="1666"/>
                  </a:lnTo>
                  <a:lnTo>
                    <a:pt x="447" y="1567"/>
                  </a:lnTo>
                  <a:lnTo>
                    <a:pt x="490" y="1468"/>
                  </a:lnTo>
                  <a:lnTo>
                    <a:pt x="533" y="1370"/>
                  </a:lnTo>
                  <a:lnTo>
                    <a:pt x="578" y="1273"/>
                  </a:lnTo>
                  <a:lnTo>
                    <a:pt x="626" y="1175"/>
                  </a:lnTo>
                  <a:lnTo>
                    <a:pt x="674" y="1076"/>
                  </a:lnTo>
                  <a:lnTo>
                    <a:pt x="727" y="977"/>
                  </a:lnTo>
                  <a:lnTo>
                    <a:pt x="779" y="879"/>
                  </a:lnTo>
                  <a:lnTo>
                    <a:pt x="834" y="778"/>
                  </a:lnTo>
                  <a:lnTo>
                    <a:pt x="891" y="677"/>
                  </a:lnTo>
                  <a:lnTo>
                    <a:pt x="951" y="576"/>
                  </a:lnTo>
                  <a:lnTo>
                    <a:pt x="1013" y="475"/>
                  </a:lnTo>
                  <a:lnTo>
                    <a:pt x="1145" y="267"/>
                  </a:lnTo>
                  <a:lnTo>
                    <a:pt x="1284" y="51"/>
                  </a:lnTo>
                  <a:lnTo>
                    <a:pt x="1307" y="36"/>
                  </a:lnTo>
                  <a:lnTo>
                    <a:pt x="1331" y="20"/>
                  </a:lnTo>
                  <a:lnTo>
                    <a:pt x="1353" y="11"/>
                  </a:lnTo>
                  <a:lnTo>
                    <a:pt x="1374" y="4"/>
                  </a:lnTo>
                  <a:lnTo>
                    <a:pt x="1396" y="0"/>
                  </a:lnTo>
                  <a:lnTo>
                    <a:pt x="1415" y="0"/>
                  </a:lnTo>
                  <a:lnTo>
                    <a:pt x="1434" y="2"/>
                  </a:lnTo>
                  <a:lnTo>
                    <a:pt x="1449" y="9"/>
                  </a:lnTo>
                  <a:lnTo>
                    <a:pt x="1465" y="18"/>
                  </a:lnTo>
                  <a:lnTo>
                    <a:pt x="1477" y="31"/>
                  </a:lnTo>
                  <a:lnTo>
                    <a:pt x="1489" y="47"/>
                  </a:lnTo>
                  <a:lnTo>
                    <a:pt x="1499" y="65"/>
                  </a:lnTo>
                  <a:lnTo>
                    <a:pt x="1508" y="87"/>
                  </a:lnTo>
                  <a:lnTo>
                    <a:pt x="1515" y="112"/>
                  </a:lnTo>
                  <a:lnTo>
                    <a:pt x="1518" y="139"/>
                  </a:lnTo>
                  <a:lnTo>
                    <a:pt x="1520" y="170"/>
                  </a:lnTo>
                  <a:lnTo>
                    <a:pt x="1386" y="385"/>
                  </a:lnTo>
                  <a:lnTo>
                    <a:pt x="1260" y="592"/>
                  </a:lnTo>
                  <a:lnTo>
                    <a:pt x="1200" y="695"/>
                  </a:lnTo>
                  <a:lnTo>
                    <a:pt x="1143" y="793"/>
                  </a:lnTo>
                  <a:lnTo>
                    <a:pt x="1088" y="892"/>
                  </a:lnTo>
                  <a:lnTo>
                    <a:pt x="1035" y="988"/>
                  </a:lnTo>
                  <a:lnTo>
                    <a:pt x="982" y="1085"/>
                  </a:lnTo>
                  <a:lnTo>
                    <a:pt x="935" y="1181"/>
                  </a:lnTo>
                  <a:lnTo>
                    <a:pt x="887" y="1275"/>
                  </a:lnTo>
                  <a:lnTo>
                    <a:pt x="841" y="1370"/>
                  </a:lnTo>
                  <a:lnTo>
                    <a:pt x="798" y="1466"/>
                  </a:lnTo>
                  <a:lnTo>
                    <a:pt x="758" y="1560"/>
                  </a:lnTo>
                  <a:lnTo>
                    <a:pt x="719" y="1654"/>
                  </a:lnTo>
                  <a:lnTo>
                    <a:pt x="681" y="1749"/>
                  </a:lnTo>
                  <a:lnTo>
                    <a:pt x="643" y="1845"/>
                  </a:lnTo>
                  <a:lnTo>
                    <a:pt x="609" y="1941"/>
                  </a:lnTo>
                  <a:lnTo>
                    <a:pt x="576" y="2038"/>
                  </a:lnTo>
                  <a:lnTo>
                    <a:pt x="545" y="2134"/>
                  </a:lnTo>
                  <a:lnTo>
                    <a:pt x="514" y="2235"/>
                  </a:lnTo>
                  <a:lnTo>
                    <a:pt x="485" y="2334"/>
                  </a:lnTo>
                  <a:lnTo>
                    <a:pt x="459" y="2437"/>
                  </a:lnTo>
                  <a:lnTo>
                    <a:pt x="432" y="2540"/>
                  </a:lnTo>
                  <a:lnTo>
                    <a:pt x="406" y="2648"/>
                  </a:lnTo>
                  <a:lnTo>
                    <a:pt x="382" y="2755"/>
                  </a:lnTo>
                  <a:lnTo>
                    <a:pt x="361" y="2865"/>
                  </a:lnTo>
                  <a:lnTo>
                    <a:pt x="339" y="2977"/>
                  </a:lnTo>
                  <a:lnTo>
                    <a:pt x="318" y="3094"/>
                  </a:lnTo>
                  <a:lnTo>
                    <a:pt x="299" y="3210"/>
                  </a:lnTo>
                  <a:lnTo>
                    <a:pt x="279" y="3331"/>
                  </a:lnTo>
                  <a:lnTo>
                    <a:pt x="260" y="345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01" name="Freeform 117"/>
            <p:cNvSpPr>
              <a:spLocks noEditPoints="1"/>
            </p:cNvSpPr>
            <p:nvPr/>
          </p:nvSpPr>
          <p:spPr bwMode="auto">
            <a:xfrm>
              <a:off x="2122" y="391"/>
              <a:ext cx="1534" cy="3536"/>
            </a:xfrm>
            <a:custGeom>
              <a:avLst/>
              <a:gdLst>
                <a:gd name="T0" fmla="*/ 220 w 1534"/>
                <a:gd name="T1" fmla="*/ 3511 h 3536"/>
                <a:gd name="T2" fmla="*/ 231 w 1534"/>
                <a:gd name="T3" fmla="*/ 3491 h 3536"/>
                <a:gd name="T4" fmla="*/ 200 w 1534"/>
                <a:gd name="T5" fmla="*/ 3523 h 3536"/>
                <a:gd name="T6" fmla="*/ 124 w 1534"/>
                <a:gd name="T7" fmla="*/ 3534 h 3536"/>
                <a:gd name="T8" fmla="*/ 179 w 1534"/>
                <a:gd name="T9" fmla="*/ 3520 h 3536"/>
                <a:gd name="T10" fmla="*/ 105 w 1534"/>
                <a:gd name="T11" fmla="*/ 3527 h 3536"/>
                <a:gd name="T12" fmla="*/ 62 w 1534"/>
                <a:gd name="T13" fmla="*/ 3482 h 3536"/>
                <a:gd name="T14" fmla="*/ 126 w 1534"/>
                <a:gd name="T15" fmla="*/ 3523 h 3536"/>
                <a:gd name="T16" fmla="*/ 23 w 1534"/>
                <a:gd name="T17" fmla="*/ 3440 h 3536"/>
                <a:gd name="T18" fmla="*/ 21 w 1534"/>
                <a:gd name="T19" fmla="*/ 3404 h 3536"/>
                <a:gd name="T20" fmla="*/ 52 w 1534"/>
                <a:gd name="T21" fmla="*/ 3487 h 3536"/>
                <a:gd name="T22" fmla="*/ 2 w 1534"/>
                <a:gd name="T23" fmla="*/ 3372 h 3536"/>
                <a:gd name="T24" fmla="*/ 47 w 1534"/>
                <a:gd name="T25" fmla="*/ 3020 h 3536"/>
                <a:gd name="T26" fmla="*/ 131 w 1534"/>
                <a:gd name="T27" fmla="*/ 2583 h 3536"/>
                <a:gd name="T28" fmla="*/ 239 w 1534"/>
                <a:gd name="T29" fmla="*/ 2166 h 3536"/>
                <a:gd name="T30" fmla="*/ 373 w 1534"/>
                <a:gd name="T31" fmla="*/ 1767 h 3536"/>
                <a:gd name="T32" fmla="*/ 346 w 1534"/>
                <a:gd name="T33" fmla="*/ 1868 h 3536"/>
                <a:gd name="T34" fmla="*/ 217 w 1534"/>
                <a:gd name="T35" fmla="*/ 2271 h 3536"/>
                <a:gd name="T36" fmla="*/ 117 w 1534"/>
                <a:gd name="T37" fmla="*/ 2691 h 3536"/>
                <a:gd name="T38" fmla="*/ 40 w 1534"/>
                <a:gd name="T39" fmla="*/ 3137 h 3536"/>
                <a:gd name="T40" fmla="*/ 411 w 1534"/>
                <a:gd name="T41" fmla="*/ 1668 h 3536"/>
                <a:gd name="T42" fmla="*/ 581 w 1534"/>
                <a:gd name="T43" fmla="*/ 1276 h 3536"/>
                <a:gd name="T44" fmla="*/ 781 w 1534"/>
                <a:gd name="T45" fmla="*/ 881 h 3536"/>
                <a:gd name="T46" fmla="*/ 1016 w 1534"/>
                <a:gd name="T47" fmla="*/ 478 h 3536"/>
                <a:gd name="T48" fmla="*/ 1286 w 1534"/>
                <a:gd name="T49" fmla="*/ 54 h 3536"/>
                <a:gd name="T50" fmla="*/ 1090 w 1534"/>
                <a:gd name="T51" fmla="*/ 377 h 3536"/>
                <a:gd name="T52" fmla="*/ 846 w 1534"/>
                <a:gd name="T53" fmla="*/ 785 h 3536"/>
                <a:gd name="T54" fmla="*/ 638 w 1534"/>
                <a:gd name="T55" fmla="*/ 1182 h 3536"/>
                <a:gd name="T56" fmla="*/ 459 w 1534"/>
                <a:gd name="T57" fmla="*/ 1574 h 3536"/>
                <a:gd name="T58" fmla="*/ 1286 w 1534"/>
                <a:gd name="T59" fmla="*/ 54 h 3536"/>
                <a:gd name="T60" fmla="*/ 1312 w 1534"/>
                <a:gd name="T61" fmla="*/ 36 h 3536"/>
                <a:gd name="T62" fmla="*/ 1381 w 1534"/>
                <a:gd name="T63" fmla="*/ 14 h 3536"/>
                <a:gd name="T64" fmla="*/ 1293 w 1534"/>
                <a:gd name="T65" fmla="*/ 61 h 3536"/>
                <a:gd name="T66" fmla="*/ 1420 w 1534"/>
                <a:gd name="T67" fmla="*/ 0 h 3536"/>
                <a:gd name="T68" fmla="*/ 1436 w 1534"/>
                <a:gd name="T69" fmla="*/ 11 h 3536"/>
                <a:gd name="T70" fmla="*/ 1379 w 1534"/>
                <a:gd name="T71" fmla="*/ 5 h 3536"/>
                <a:gd name="T72" fmla="*/ 1499 w 1534"/>
                <a:gd name="T73" fmla="*/ 45 h 3536"/>
                <a:gd name="T74" fmla="*/ 1479 w 1534"/>
                <a:gd name="T75" fmla="*/ 36 h 3536"/>
                <a:gd name="T76" fmla="*/ 1508 w 1534"/>
                <a:gd name="T77" fmla="*/ 63 h 3536"/>
                <a:gd name="T78" fmla="*/ 1534 w 1534"/>
                <a:gd name="T79" fmla="*/ 175 h 3536"/>
                <a:gd name="T80" fmla="*/ 1508 w 1534"/>
                <a:gd name="T81" fmla="*/ 88 h 3536"/>
                <a:gd name="T82" fmla="*/ 1532 w 1534"/>
                <a:gd name="T83" fmla="*/ 177 h 3536"/>
                <a:gd name="T84" fmla="*/ 1463 w 1534"/>
                <a:gd name="T85" fmla="*/ 287 h 3536"/>
                <a:gd name="T86" fmla="*/ 1212 w 1534"/>
                <a:gd name="T87" fmla="*/ 702 h 3536"/>
                <a:gd name="T88" fmla="*/ 994 w 1534"/>
                <a:gd name="T89" fmla="*/ 1092 h 3536"/>
                <a:gd name="T90" fmla="*/ 810 w 1534"/>
                <a:gd name="T91" fmla="*/ 1471 h 3536"/>
                <a:gd name="T92" fmla="*/ 683 w 1534"/>
                <a:gd name="T93" fmla="*/ 1751 h 3536"/>
                <a:gd name="T94" fmla="*/ 846 w 1534"/>
                <a:gd name="T95" fmla="*/ 1375 h 3536"/>
                <a:gd name="T96" fmla="*/ 1037 w 1534"/>
                <a:gd name="T97" fmla="*/ 991 h 3536"/>
                <a:gd name="T98" fmla="*/ 1262 w 1534"/>
                <a:gd name="T99" fmla="*/ 597 h 3536"/>
                <a:gd name="T100" fmla="*/ 1525 w 1534"/>
                <a:gd name="T101" fmla="*/ 173 h 3536"/>
                <a:gd name="T102" fmla="*/ 621 w 1534"/>
                <a:gd name="T103" fmla="*/ 1946 h 3536"/>
                <a:gd name="T104" fmla="*/ 497 w 1534"/>
                <a:gd name="T105" fmla="*/ 2341 h 3536"/>
                <a:gd name="T106" fmla="*/ 394 w 1534"/>
                <a:gd name="T107" fmla="*/ 2760 h 3536"/>
                <a:gd name="T108" fmla="*/ 310 w 1534"/>
                <a:gd name="T109" fmla="*/ 3218 h 3536"/>
                <a:gd name="T110" fmla="*/ 282 w 1534"/>
                <a:gd name="T111" fmla="*/ 3336 h 3536"/>
                <a:gd name="T112" fmla="*/ 363 w 1534"/>
                <a:gd name="T113" fmla="*/ 2868 h 3536"/>
                <a:gd name="T114" fmla="*/ 461 w 1534"/>
                <a:gd name="T115" fmla="*/ 2442 h 3536"/>
                <a:gd name="T116" fmla="*/ 578 w 1534"/>
                <a:gd name="T117" fmla="*/ 2041 h 3536"/>
                <a:gd name="T118" fmla="*/ 693 w 1534"/>
                <a:gd name="T119" fmla="*/ 1756 h 3536"/>
                <a:gd name="T120" fmla="*/ 272 w 1534"/>
                <a:gd name="T121" fmla="*/ 3462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3536">
                  <a:moveTo>
                    <a:pt x="272" y="3464"/>
                  </a:moveTo>
                  <a:lnTo>
                    <a:pt x="255" y="3482"/>
                  </a:lnTo>
                  <a:lnTo>
                    <a:pt x="239" y="3498"/>
                  </a:lnTo>
                  <a:lnTo>
                    <a:pt x="220" y="3511"/>
                  </a:lnTo>
                  <a:lnTo>
                    <a:pt x="200" y="3523"/>
                  </a:lnTo>
                  <a:lnTo>
                    <a:pt x="196" y="3514"/>
                  </a:lnTo>
                  <a:lnTo>
                    <a:pt x="215" y="3505"/>
                  </a:lnTo>
                  <a:lnTo>
                    <a:pt x="231" y="3491"/>
                  </a:lnTo>
                  <a:lnTo>
                    <a:pt x="248" y="3475"/>
                  </a:lnTo>
                  <a:lnTo>
                    <a:pt x="265" y="3458"/>
                  </a:lnTo>
                  <a:lnTo>
                    <a:pt x="272" y="3464"/>
                  </a:lnTo>
                  <a:close/>
                  <a:moveTo>
                    <a:pt x="200" y="3523"/>
                  </a:moveTo>
                  <a:lnTo>
                    <a:pt x="181" y="3529"/>
                  </a:lnTo>
                  <a:lnTo>
                    <a:pt x="162" y="3534"/>
                  </a:lnTo>
                  <a:lnTo>
                    <a:pt x="143" y="3536"/>
                  </a:lnTo>
                  <a:lnTo>
                    <a:pt x="124" y="3534"/>
                  </a:lnTo>
                  <a:lnTo>
                    <a:pt x="126" y="3523"/>
                  </a:lnTo>
                  <a:lnTo>
                    <a:pt x="143" y="3525"/>
                  </a:lnTo>
                  <a:lnTo>
                    <a:pt x="160" y="3525"/>
                  </a:lnTo>
                  <a:lnTo>
                    <a:pt x="179" y="3520"/>
                  </a:lnTo>
                  <a:lnTo>
                    <a:pt x="196" y="3514"/>
                  </a:lnTo>
                  <a:lnTo>
                    <a:pt x="200" y="3523"/>
                  </a:lnTo>
                  <a:close/>
                  <a:moveTo>
                    <a:pt x="124" y="3534"/>
                  </a:moveTo>
                  <a:lnTo>
                    <a:pt x="105" y="3527"/>
                  </a:lnTo>
                  <a:lnTo>
                    <a:pt x="86" y="3518"/>
                  </a:lnTo>
                  <a:lnTo>
                    <a:pt x="69" y="3505"/>
                  </a:lnTo>
                  <a:lnTo>
                    <a:pt x="52" y="3487"/>
                  </a:lnTo>
                  <a:lnTo>
                    <a:pt x="62" y="3482"/>
                  </a:lnTo>
                  <a:lnTo>
                    <a:pt x="76" y="3498"/>
                  </a:lnTo>
                  <a:lnTo>
                    <a:pt x="93" y="3509"/>
                  </a:lnTo>
                  <a:lnTo>
                    <a:pt x="107" y="3518"/>
                  </a:lnTo>
                  <a:lnTo>
                    <a:pt x="126" y="3523"/>
                  </a:lnTo>
                  <a:lnTo>
                    <a:pt x="124" y="3534"/>
                  </a:lnTo>
                  <a:close/>
                  <a:moveTo>
                    <a:pt x="52" y="3487"/>
                  </a:moveTo>
                  <a:lnTo>
                    <a:pt x="38" y="3464"/>
                  </a:lnTo>
                  <a:lnTo>
                    <a:pt x="23" y="3440"/>
                  </a:lnTo>
                  <a:lnTo>
                    <a:pt x="12" y="3408"/>
                  </a:lnTo>
                  <a:lnTo>
                    <a:pt x="2" y="3372"/>
                  </a:lnTo>
                  <a:lnTo>
                    <a:pt x="12" y="3370"/>
                  </a:lnTo>
                  <a:lnTo>
                    <a:pt x="21" y="3404"/>
                  </a:lnTo>
                  <a:lnTo>
                    <a:pt x="33" y="3435"/>
                  </a:lnTo>
                  <a:lnTo>
                    <a:pt x="45" y="3460"/>
                  </a:lnTo>
                  <a:lnTo>
                    <a:pt x="62" y="3482"/>
                  </a:lnTo>
                  <a:lnTo>
                    <a:pt x="52" y="3487"/>
                  </a:lnTo>
                  <a:close/>
                  <a:moveTo>
                    <a:pt x="2" y="3372"/>
                  </a:moveTo>
                  <a:lnTo>
                    <a:pt x="0" y="3370"/>
                  </a:lnTo>
                  <a:lnTo>
                    <a:pt x="7" y="3370"/>
                  </a:lnTo>
                  <a:lnTo>
                    <a:pt x="2" y="3372"/>
                  </a:lnTo>
                  <a:close/>
                  <a:moveTo>
                    <a:pt x="0" y="3370"/>
                  </a:moveTo>
                  <a:lnTo>
                    <a:pt x="14" y="3251"/>
                  </a:lnTo>
                  <a:lnTo>
                    <a:pt x="31" y="3135"/>
                  </a:lnTo>
                  <a:lnTo>
                    <a:pt x="47" y="3020"/>
                  </a:lnTo>
                  <a:lnTo>
                    <a:pt x="67" y="2908"/>
                  </a:lnTo>
                  <a:lnTo>
                    <a:pt x="86" y="2798"/>
                  </a:lnTo>
                  <a:lnTo>
                    <a:pt x="107" y="2691"/>
                  </a:lnTo>
                  <a:lnTo>
                    <a:pt x="131" y="2583"/>
                  </a:lnTo>
                  <a:lnTo>
                    <a:pt x="155" y="2478"/>
                  </a:lnTo>
                  <a:lnTo>
                    <a:pt x="181" y="2372"/>
                  </a:lnTo>
                  <a:lnTo>
                    <a:pt x="208" y="2269"/>
                  </a:lnTo>
                  <a:lnTo>
                    <a:pt x="239" y="2166"/>
                  </a:lnTo>
                  <a:lnTo>
                    <a:pt x="270" y="2065"/>
                  </a:lnTo>
                  <a:lnTo>
                    <a:pt x="301" y="1967"/>
                  </a:lnTo>
                  <a:lnTo>
                    <a:pt x="337" y="1866"/>
                  </a:lnTo>
                  <a:lnTo>
                    <a:pt x="373" y="1767"/>
                  </a:lnTo>
                  <a:lnTo>
                    <a:pt x="411" y="1668"/>
                  </a:lnTo>
                  <a:lnTo>
                    <a:pt x="420" y="1671"/>
                  </a:lnTo>
                  <a:lnTo>
                    <a:pt x="382" y="1769"/>
                  </a:lnTo>
                  <a:lnTo>
                    <a:pt x="346" y="1868"/>
                  </a:lnTo>
                  <a:lnTo>
                    <a:pt x="310" y="1969"/>
                  </a:lnTo>
                  <a:lnTo>
                    <a:pt x="279" y="2070"/>
                  </a:lnTo>
                  <a:lnTo>
                    <a:pt x="248" y="2171"/>
                  </a:lnTo>
                  <a:lnTo>
                    <a:pt x="217" y="2271"/>
                  </a:lnTo>
                  <a:lnTo>
                    <a:pt x="191" y="2375"/>
                  </a:lnTo>
                  <a:lnTo>
                    <a:pt x="165" y="2480"/>
                  </a:lnTo>
                  <a:lnTo>
                    <a:pt x="141" y="2585"/>
                  </a:lnTo>
                  <a:lnTo>
                    <a:pt x="117" y="2691"/>
                  </a:lnTo>
                  <a:lnTo>
                    <a:pt x="95" y="2801"/>
                  </a:lnTo>
                  <a:lnTo>
                    <a:pt x="76" y="2910"/>
                  </a:lnTo>
                  <a:lnTo>
                    <a:pt x="57" y="3023"/>
                  </a:lnTo>
                  <a:lnTo>
                    <a:pt x="40" y="3137"/>
                  </a:lnTo>
                  <a:lnTo>
                    <a:pt x="26" y="3254"/>
                  </a:lnTo>
                  <a:lnTo>
                    <a:pt x="12" y="3370"/>
                  </a:lnTo>
                  <a:lnTo>
                    <a:pt x="0" y="3370"/>
                  </a:lnTo>
                  <a:close/>
                  <a:moveTo>
                    <a:pt x="411" y="1668"/>
                  </a:moveTo>
                  <a:lnTo>
                    <a:pt x="449" y="1570"/>
                  </a:lnTo>
                  <a:lnTo>
                    <a:pt x="492" y="1471"/>
                  </a:lnTo>
                  <a:lnTo>
                    <a:pt x="535" y="1375"/>
                  </a:lnTo>
                  <a:lnTo>
                    <a:pt x="581" y="1276"/>
                  </a:lnTo>
                  <a:lnTo>
                    <a:pt x="628" y="1177"/>
                  </a:lnTo>
                  <a:lnTo>
                    <a:pt x="679" y="1079"/>
                  </a:lnTo>
                  <a:lnTo>
                    <a:pt x="729" y="980"/>
                  </a:lnTo>
                  <a:lnTo>
                    <a:pt x="781" y="881"/>
                  </a:lnTo>
                  <a:lnTo>
                    <a:pt x="839" y="780"/>
                  </a:lnTo>
                  <a:lnTo>
                    <a:pt x="896" y="682"/>
                  </a:lnTo>
                  <a:lnTo>
                    <a:pt x="956" y="579"/>
                  </a:lnTo>
                  <a:lnTo>
                    <a:pt x="1016" y="478"/>
                  </a:lnTo>
                  <a:lnTo>
                    <a:pt x="1080" y="372"/>
                  </a:lnTo>
                  <a:lnTo>
                    <a:pt x="1147" y="269"/>
                  </a:lnTo>
                  <a:lnTo>
                    <a:pt x="1214" y="162"/>
                  </a:lnTo>
                  <a:lnTo>
                    <a:pt x="1286" y="54"/>
                  </a:lnTo>
                  <a:lnTo>
                    <a:pt x="1293" y="59"/>
                  </a:lnTo>
                  <a:lnTo>
                    <a:pt x="1224" y="166"/>
                  </a:lnTo>
                  <a:lnTo>
                    <a:pt x="1154" y="274"/>
                  </a:lnTo>
                  <a:lnTo>
                    <a:pt x="1090" y="377"/>
                  </a:lnTo>
                  <a:lnTo>
                    <a:pt x="1025" y="482"/>
                  </a:lnTo>
                  <a:lnTo>
                    <a:pt x="963" y="583"/>
                  </a:lnTo>
                  <a:lnTo>
                    <a:pt x="903" y="684"/>
                  </a:lnTo>
                  <a:lnTo>
                    <a:pt x="846" y="785"/>
                  </a:lnTo>
                  <a:lnTo>
                    <a:pt x="791" y="886"/>
                  </a:lnTo>
                  <a:lnTo>
                    <a:pt x="738" y="985"/>
                  </a:lnTo>
                  <a:lnTo>
                    <a:pt x="686" y="1083"/>
                  </a:lnTo>
                  <a:lnTo>
                    <a:pt x="638" y="1182"/>
                  </a:lnTo>
                  <a:lnTo>
                    <a:pt x="590" y="1280"/>
                  </a:lnTo>
                  <a:lnTo>
                    <a:pt x="545" y="1377"/>
                  </a:lnTo>
                  <a:lnTo>
                    <a:pt x="502" y="1476"/>
                  </a:lnTo>
                  <a:lnTo>
                    <a:pt x="459" y="1574"/>
                  </a:lnTo>
                  <a:lnTo>
                    <a:pt x="420" y="1671"/>
                  </a:lnTo>
                  <a:lnTo>
                    <a:pt x="411" y="1668"/>
                  </a:lnTo>
                  <a:close/>
                  <a:moveTo>
                    <a:pt x="1286" y="54"/>
                  </a:moveTo>
                  <a:lnTo>
                    <a:pt x="1286" y="54"/>
                  </a:lnTo>
                  <a:lnTo>
                    <a:pt x="1291" y="56"/>
                  </a:lnTo>
                  <a:lnTo>
                    <a:pt x="1286" y="54"/>
                  </a:lnTo>
                  <a:close/>
                  <a:moveTo>
                    <a:pt x="1286" y="54"/>
                  </a:moveTo>
                  <a:lnTo>
                    <a:pt x="1312" y="36"/>
                  </a:lnTo>
                  <a:lnTo>
                    <a:pt x="1334" y="23"/>
                  </a:lnTo>
                  <a:lnTo>
                    <a:pt x="1358" y="11"/>
                  </a:lnTo>
                  <a:lnTo>
                    <a:pt x="1379" y="5"/>
                  </a:lnTo>
                  <a:lnTo>
                    <a:pt x="1381" y="14"/>
                  </a:lnTo>
                  <a:lnTo>
                    <a:pt x="1360" y="20"/>
                  </a:lnTo>
                  <a:lnTo>
                    <a:pt x="1338" y="29"/>
                  </a:lnTo>
                  <a:lnTo>
                    <a:pt x="1317" y="43"/>
                  </a:lnTo>
                  <a:lnTo>
                    <a:pt x="1293" y="61"/>
                  </a:lnTo>
                  <a:lnTo>
                    <a:pt x="1286" y="54"/>
                  </a:lnTo>
                  <a:close/>
                  <a:moveTo>
                    <a:pt x="1379" y="5"/>
                  </a:moveTo>
                  <a:lnTo>
                    <a:pt x="1401" y="0"/>
                  </a:lnTo>
                  <a:lnTo>
                    <a:pt x="1420" y="0"/>
                  </a:lnTo>
                  <a:lnTo>
                    <a:pt x="1439" y="2"/>
                  </a:lnTo>
                  <a:lnTo>
                    <a:pt x="1456" y="7"/>
                  </a:lnTo>
                  <a:lnTo>
                    <a:pt x="1451" y="16"/>
                  </a:lnTo>
                  <a:lnTo>
                    <a:pt x="1436" y="11"/>
                  </a:lnTo>
                  <a:lnTo>
                    <a:pt x="1420" y="9"/>
                  </a:lnTo>
                  <a:lnTo>
                    <a:pt x="1401" y="9"/>
                  </a:lnTo>
                  <a:lnTo>
                    <a:pt x="1381" y="14"/>
                  </a:lnTo>
                  <a:lnTo>
                    <a:pt x="1379" y="5"/>
                  </a:lnTo>
                  <a:close/>
                  <a:moveTo>
                    <a:pt x="1456" y="7"/>
                  </a:moveTo>
                  <a:lnTo>
                    <a:pt x="1472" y="16"/>
                  </a:lnTo>
                  <a:lnTo>
                    <a:pt x="1487" y="29"/>
                  </a:lnTo>
                  <a:lnTo>
                    <a:pt x="1499" y="45"/>
                  </a:lnTo>
                  <a:lnTo>
                    <a:pt x="1508" y="63"/>
                  </a:lnTo>
                  <a:lnTo>
                    <a:pt x="1501" y="65"/>
                  </a:lnTo>
                  <a:lnTo>
                    <a:pt x="1489" y="50"/>
                  </a:lnTo>
                  <a:lnTo>
                    <a:pt x="1479" y="36"/>
                  </a:lnTo>
                  <a:lnTo>
                    <a:pt x="1465" y="25"/>
                  </a:lnTo>
                  <a:lnTo>
                    <a:pt x="1451" y="16"/>
                  </a:lnTo>
                  <a:lnTo>
                    <a:pt x="1456" y="7"/>
                  </a:lnTo>
                  <a:close/>
                  <a:moveTo>
                    <a:pt x="1508" y="63"/>
                  </a:moveTo>
                  <a:lnTo>
                    <a:pt x="1518" y="85"/>
                  </a:lnTo>
                  <a:lnTo>
                    <a:pt x="1525" y="112"/>
                  </a:lnTo>
                  <a:lnTo>
                    <a:pt x="1530" y="141"/>
                  </a:lnTo>
                  <a:lnTo>
                    <a:pt x="1534" y="175"/>
                  </a:lnTo>
                  <a:lnTo>
                    <a:pt x="1522" y="175"/>
                  </a:lnTo>
                  <a:lnTo>
                    <a:pt x="1520" y="144"/>
                  </a:lnTo>
                  <a:lnTo>
                    <a:pt x="1515" y="115"/>
                  </a:lnTo>
                  <a:lnTo>
                    <a:pt x="1508" y="88"/>
                  </a:lnTo>
                  <a:lnTo>
                    <a:pt x="1501" y="65"/>
                  </a:lnTo>
                  <a:lnTo>
                    <a:pt x="1508" y="63"/>
                  </a:lnTo>
                  <a:close/>
                  <a:moveTo>
                    <a:pt x="1534" y="175"/>
                  </a:moveTo>
                  <a:lnTo>
                    <a:pt x="1532" y="177"/>
                  </a:lnTo>
                  <a:lnTo>
                    <a:pt x="1527" y="175"/>
                  </a:lnTo>
                  <a:lnTo>
                    <a:pt x="1534" y="175"/>
                  </a:lnTo>
                  <a:close/>
                  <a:moveTo>
                    <a:pt x="1532" y="177"/>
                  </a:moveTo>
                  <a:lnTo>
                    <a:pt x="1463" y="287"/>
                  </a:lnTo>
                  <a:lnTo>
                    <a:pt x="1396" y="393"/>
                  </a:lnTo>
                  <a:lnTo>
                    <a:pt x="1334" y="498"/>
                  </a:lnTo>
                  <a:lnTo>
                    <a:pt x="1271" y="599"/>
                  </a:lnTo>
                  <a:lnTo>
                    <a:pt x="1212" y="702"/>
                  </a:lnTo>
                  <a:lnTo>
                    <a:pt x="1154" y="801"/>
                  </a:lnTo>
                  <a:lnTo>
                    <a:pt x="1099" y="899"/>
                  </a:lnTo>
                  <a:lnTo>
                    <a:pt x="1047" y="996"/>
                  </a:lnTo>
                  <a:lnTo>
                    <a:pt x="994" y="1092"/>
                  </a:lnTo>
                  <a:lnTo>
                    <a:pt x="946" y="1189"/>
                  </a:lnTo>
                  <a:lnTo>
                    <a:pt x="898" y="1283"/>
                  </a:lnTo>
                  <a:lnTo>
                    <a:pt x="853" y="1377"/>
                  </a:lnTo>
                  <a:lnTo>
                    <a:pt x="810" y="1471"/>
                  </a:lnTo>
                  <a:lnTo>
                    <a:pt x="769" y="1565"/>
                  </a:lnTo>
                  <a:lnTo>
                    <a:pt x="729" y="1662"/>
                  </a:lnTo>
                  <a:lnTo>
                    <a:pt x="693" y="1756"/>
                  </a:lnTo>
                  <a:lnTo>
                    <a:pt x="683" y="1751"/>
                  </a:lnTo>
                  <a:lnTo>
                    <a:pt x="722" y="1657"/>
                  </a:lnTo>
                  <a:lnTo>
                    <a:pt x="760" y="1563"/>
                  </a:lnTo>
                  <a:lnTo>
                    <a:pt x="800" y="1469"/>
                  </a:lnTo>
                  <a:lnTo>
                    <a:pt x="846" y="1375"/>
                  </a:lnTo>
                  <a:lnTo>
                    <a:pt x="889" y="1278"/>
                  </a:lnTo>
                  <a:lnTo>
                    <a:pt x="937" y="1184"/>
                  </a:lnTo>
                  <a:lnTo>
                    <a:pt x="987" y="1088"/>
                  </a:lnTo>
                  <a:lnTo>
                    <a:pt x="1037" y="991"/>
                  </a:lnTo>
                  <a:lnTo>
                    <a:pt x="1090" y="895"/>
                  </a:lnTo>
                  <a:lnTo>
                    <a:pt x="1145" y="796"/>
                  </a:lnTo>
                  <a:lnTo>
                    <a:pt x="1202" y="698"/>
                  </a:lnTo>
                  <a:lnTo>
                    <a:pt x="1262" y="597"/>
                  </a:lnTo>
                  <a:lnTo>
                    <a:pt x="1324" y="493"/>
                  </a:lnTo>
                  <a:lnTo>
                    <a:pt x="1389" y="388"/>
                  </a:lnTo>
                  <a:lnTo>
                    <a:pt x="1456" y="280"/>
                  </a:lnTo>
                  <a:lnTo>
                    <a:pt x="1525" y="173"/>
                  </a:lnTo>
                  <a:lnTo>
                    <a:pt x="1532" y="177"/>
                  </a:lnTo>
                  <a:close/>
                  <a:moveTo>
                    <a:pt x="693" y="1756"/>
                  </a:moveTo>
                  <a:lnTo>
                    <a:pt x="655" y="1850"/>
                  </a:lnTo>
                  <a:lnTo>
                    <a:pt x="621" y="1946"/>
                  </a:lnTo>
                  <a:lnTo>
                    <a:pt x="588" y="2043"/>
                  </a:lnTo>
                  <a:lnTo>
                    <a:pt x="557" y="2141"/>
                  </a:lnTo>
                  <a:lnTo>
                    <a:pt x="526" y="2240"/>
                  </a:lnTo>
                  <a:lnTo>
                    <a:pt x="497" y="2341"/>
                  </a:lnTo>
                  <a:lnTo>
                    <a:pt x="471" y="2444"/>
                  </a:lnTo>
                  <a:lnTo>
                    <a:pt x="444" y="2547"/>
                  </a:lnTo>
                  <a:lnTo>
                    <a:pt x="418" y="2653"/>
                  </a:lnTo>
                  <a:lnTo>
                    <a:pt x="394" y="2760"/>
                  </a:lnTo>
                  <a:lnTo>
                    <a:pt x="373" y="2870"/>
                  </a:lnTo>
                  <a:lnTo>
                    <a:pt x="351" y="2982"/>
                  </a:lnTo>
                  <a:lnTo>
                    <a:pt x="329" y="3099"/>
                  </a:lnTo>
                  <a:lnTo>
                    <a:pt x="310" y="3218"/>
                  </a:lnTo>
                  <a:lnTo>
                    <a:pt x="291" y="3339"/>
                  </a:lnTo>
                  <a:lnTo>
                    <a:pt x="272" y="3462"/>
                  </a:lnTo>
                  <a:lnTo>
                    <a:pt x="263" y="3460"/>
                  </a:lnTo>
                  <a:lnTo>
                    <a:pt x="282" y="3336"/>
                  </a:lnTo>
                  <a:lnTo>
                    <a:pt x="301" y="3215"/>
                  </a:lnTo>
                  <a:lnTo>
                    <a:pt x="320" y="3097"/>
                  </a:lnTo>
                  <a:lnTo>
                    <a:pt x="341" y="2982"/>
                  </a:lnTo>
                  <a:lnTo>
                    <a:pt x="363" y="2868"/>
                  </a:lnTo>
                  <a:lnTo>
                    <a:pt x="384" y="2758"/>
                  </a:lnTo>
                  <a:lnTo>
                    <a:pt x="408" y="2650"/>
                  </a:lnTo>
                  <a:lnTo>
                    <a:pt x="435" y="2545"/>
                  </a:lnTo>
                  <a:lnTo>
                    <a:pt x="461" y="2442"/>
                  </a:lnTo>
                  <a:lnTo>
                    <a:pt x="487" y="2339"/>
                  </a:lnTo>
                  <a:lnTo>
                    <a:pt x="516" y="2238"/>
                  </a:lnTo>
                  <a:lnTo>
                    <a:pt x="547" y="2139"/>
                  </a:lnTo>
                  <a:lnTo>
                    <a:pt x="578" y="2041"/>
                  </a:lnTo>
                  <a:lnTo>
                    <a:pt x="612" y="1944"/>
                  </a:lnTo>
                  <a:lnTo>
                    <a:pt x="647" y="1848"/>
                  </a:lnTo>
                  <a:lnTo>
                    <a:pt x="683" y="1751"/>
                  </a:lnTo>
                  <a:lnTo>
                    <a:pt x="693" y="1756"/>
                  </a:lnTo>
                  <a:close/>
                  <a:moveTo>
                    <a:pt x="272" y="3462"/>
                  </a:moveTo>
                  <a:lnTo>
                    <a:pt x="272" y="3464"/>
                  </a:lnTo>
                  <a:lnTo>
                    <a:pt x="267" y="3462"/>
                  </a:lnTo>
                  <a:lnTo>
                    <a:pt x="272" y="346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</p:grpSp>
      <p:grpSp>
        <p:nvGrpSpPr>
          <p:cNvPr id="16502" name="Group 118"/>
          <p:cNvGrpSpPr>
            <a:grpSpLocks/>
          </p:cNvGrpSpPr>
          <p:nvPr/>
        </p:nvGrpSpPr>
        <p:grpSpPr bwMode="auto">
          <a:xfrm>
            <a:off x="3633789" y="2543175"/>
            <a:ext cx="1026319" cy="2290763"/>
            <a:chOff x="2050" y="1272"/>
            <a:chExt cx="862" cy="1924"/>
          </a:xfrm>
        </p:grpSpPr>
        <p:sp>
          <p:nvSpPr>
            <p:cNvPr id="16503" name="AutoShape 119"/>
            <p:cNvSpPr>
              <a:spLocks noChangeAspect="1" noChangeArrowheads="1" noTextEdit="1"/>
            </p:cNvSpPr>
            <p:nvPr/>
          </p:nvSpPr>
          <p:spPr bwMode="auto">
            <a:xfrm rot="26681830">
              <a:off x="1932" y="2658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 rot="26681830">
              <a:off x="1991" y="2897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 rot="26681830">
              <a:off x="1991" y="2897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06" name="Freeform 122"/>
            <p:cNvSpPr>
              <a:spLocks/>
            </p:cNvSpPr>
            <p:nvPr/>
          </p:nvSpPr>
          <p:spPr bwMode="auto">
            <a:xfrm rot="26681830">
              <a:off x="2116" y="2743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07" name="Rectangle 123"/>
            <p:cNvSpPr>
              <a:spLocks noChangeArrowheads="1"/>
            </p:cNvSpPr>
            <p:nvPr/>
          </p:nvSpPr>
          <p:spPr bwMode="auto">
            <a:xfrm rot="21557063">
              <a:off x="2130" y="3008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6508" name="AutoShape 124"/>
            <p:cNvSpPr>
              <a:spLocks noChangeAspect="1" noChangeArrowheads="1" noTextEdit="1"/>
            </p:cNvSpPr>
            <p:nvPr/>
          </p:nvSpPr>
          <p:spPr bwMode="auto">
            <a:xfrm rot="-38615149">
              <a:off x="2224" y="2590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 rot="-38615149">
              <a:off x="2274" y="2825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 rot="-38615149">
              <a:off x="2274" y="2825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 rot="-38615149">
              <a:off x="2338" y="2727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12" name="Rectangle 128"/>
            <p:cNvSpPr>
              <a:spLocks noChangeArrowheads="1"/>
            </p:cNvSpPr>
            <p:nvPr/>
          </p:nvSpPr>
          <p:spPr bwMode="auto">
            <a:xfrm rot="21433583">
              <a:off x="2374" y="2824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6513" name="AutoShape 129"/>
            <p:cNvSpPr>
              <a:spLocks noChangeAspect="1" noChangeArrowheads="1" noTextEdit="1"/>
            </p:cNvSpPr>
            <p:nvPr/>
          </p:nvSpPr>
          <p:spPr bwMode="auto">
            <a:xfrm rot="26681830">
              <a:off x="2374" y="2648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14" name="Freeform 130"/>
            <p:cNvSpPr>
              <a:spLocks/>
            </p:cNvSpPr>
            <p:nvPr/>
          </p:nvSpPr>
          <p:spPr bwMode="auto">
            <a:xfrm rot="26681830">
              <a:off x="2529" y="2887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15" name="Freeform 131"/>
            <p:cNvSpPr>
              <a:spLocks/>
            </p:cNvSpPr>
            <p:nvPr/>
          </p:nvSpPr>
          <p:spPr bwMode="auto">
            <a:xfrm rot="26681830">
              <a:off x="2529" y="2887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16" name="Freeform 132"/>
            <p:cNvSpPr>
              <a:spLocks/>
            </p:cNvSpPr>
            <p:nvPr/>
          </p:nvSpPr>
          <p:spPr bwMode="auto">
            <a:xfrm rot="26681830">
              <a:off x="2654" y="2733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17" name="Rectangle 133"/>
            <p:cNvSpPr>
              <a:spLocks noChangeArrowheads="1"/>
            </p:cNvSpPr>
            <p:nvPr/>
          </p:nvSpPr>
          <p:spPr bwMode="auto">
            <a:xfrm rot="21557063">
              <a:off x="2668" y="2998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6518" name="AutoShape 134"/>
            <p:cNvSpPr>
              <a:spLocks noChangeArrowheads="1"/>
            </p:cNvSpPr>
            <p:nvPr/>
          </p:nvSpPr>
          <p:spPr bwMode="auto">
            <a:xfrm>
              <a:off x="2108" y="2609"/>
              <a:ext cx="666" cy="90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6519" name="AutoShape 135"/>
            <p:cNvSpPr>
              <a:spLocks noChangeArrowheads="1"/>
            </p:cNvSpPr>
            <p:nvPr/>
          </p:nvSpPr>
          <p:spPr bwMode="auto">
            <a:xfrm>
              <a:off x="2414" y="1331"/>
              <a:ext cx="112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6520" name="Line 136"/>
            <p:cNvSpPr>
              <a:spLocks noChangeShapeType="1"/>
            </p:cNvSpPr>
            <p:nvPr/>
          </p:nvSpPr>
          <p:spPr bwMode="auto">
            <a:xfrm flipV="1">
              <a:off x="2470" y="1272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sp>
        <p:nvSpPr>
          <p:cNvPr id="16521" name="Oval 137"/>
          <p:cNvSpPr>
            <a:spLocks noChangeArrowheads="1"/>
          </p:cNvSpPr>
          <p:nvPr/>
        </p:nvSpPr>
        <p:spPr bwMode="auto">
          <a:xfrm>
            <a:off x="3729039" y="1752601"/>
            <a:ext cx="822722" cy="82272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6522" name="Oval 138"/>
          <p:cNvSpPr>
            <a:spLocks noChangeArrowheads="1"/>
          </p:cNvSpPr>
          <p:nvPr/>
        </p:nvSpPr>
        <p:spPr bwMode="auto">
          <a:xfrm>
            <a:off x="2750345" y="1683545"/>
            <a:ext cx="822722" cy="82272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6523" name="Oval 139"/>
          <p:cNvSpPr>
            <a:spLocks noChangeArrowheads="1"/>
          </p:cNvSpPr>
          <p:nvPr/>
        </p:nvSpPr>
        <p:spPr bwMode="auto">
          <a:xfrm>
            <a:off x="1784747" y="15525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6524" name="Line 140"/>
          <p:cNvSpPr>
            <a:spLocks noChangeShapeType="1"/>
          </p:cNvSpPr>
          <p:nvPr/>
        </p:nvSpPr>
        <p:spPr bwMode="auto">
          <a:xfrm>
            <a:off x="2593181" y="19812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6525" name="Line 141"/>
          <p:cNvSpPr>
            <a:spLocks noChangeShapeType="1"/>
          </p:cNvSpPr>
          <p:nvPr/>
        </p:nvSpPr>
        <p:spPr bwMode="auto">
          <a:xfrm>
            <a:off x="3564731" y="211455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grpSp>
        <p:nvGrpSpPr>
          <p:cNvPr id="16526" name="Group 142"/>
          <p:cNvGrpSpPr>
            <a:grpSpLocks/>
          </p:cNvGrpSpPr>
          <p:nvPr/>
        </p:nvGrpSpPr>
        <p:grpSpPr bwMode="auto">
          <a:xfrm>
            <a:off x="7037785" y="1028701"/>
            <a:ext cx="1194197" cy="3018235"/>
            <a:chOff x="4909" y="0"/>
            <a:chExt cx="1003" cy="2535"/>
          </a:xfrm>
        </p:grpSpPr>
        <p:sp>
          <p:nvSpPr>
            <p:cNvPr id="16527" name="AutoShape 143"/>
            <p:cNvSpPr>
              <a:spLocks noChangeAspect="1" noChangeArrowheads="1" noTextEdit="1"/>
            </p:cNvSpPr>
            <p:nvPr/>
          </p:nvSpPr>
          <p:spPr bwMode="auto">
            <a:xfrm rot="68490249">
              <a:off x="4917" y="1904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28" name="Freeform 144"/>
            <p:cNvSpPr>
              <a:spLocks/>
            </p:cNvSpPr>
            <p:nvPr/>
          </p:nvSpPr>
          <p:spPr bwMode="auto">
            <a:xfrm rot="68490249">
              <a:off x="4928" y="217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29" name="Freeform 145"/>
            <p:cNvSpPr>
              <a:spLocks/>
            </p:cNvSpPr>
            <p:nvPr/>
          </p:nvSpPr>
          <p:spPr bwMode="auto">
            <a:xfrm rot="68490249">
              <a:off x="4928" y="217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0" name="Freeform 146"/>
            <p:cNvSpPr>
              <a:spLocks/>
            </p:cNvSpPr>
            <p:nvPr/>
          </p:nvSpPr>
          <p:spPr bwMode="auto">
            <a:xfrm rot="68490249">
              <a:off x="5053" y="2059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1" name="Rectangle 147"/>
            <p:cNvSpPr>
              <a:spLocks noChangeArrowheads="1"/>
            </p:cNvSpPr>
            <p:nvPr/>
          </p:nvSpPr>
          <p:spPr bwMode="auto">
            <a:xfrm rot="180237">
              <a:off x="5068" y="2351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6532" name="AutoShape 148"/>
            <p:cNvSpPr>
              <a:spLocks noChangeAspect="1" noChangeArrowheads="1" noTextEdit="1"/>
            </p:cNvSpPr>
            <p:nvPr/>
          </p:nvSpPr>
          <p:spPr bwMode="auto">
            <a:xfrm rot="68490249">
              <a:off x="5155" y="1924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3" name="Freeform 149"/>
            <p:cNvSpPr>
              <a:spLocks/>
            </p:cNvSpPr>
            <p:nvPr/>
          </p:nvSpPr>
          <p:spPr bwMode="auto">
            <a:xfrm rot="68490249">
              <a:off x="5166" y="219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4" name="Freeform 150"/>
            <p:cNvSpPr>
              <a:spLocks/>
            </p:cNvSpPr>
            <p:nvPr/>
          </p:nvSpPr>
          <p:spPr bwMode="auto">
            <a:xfrm rot="68490249">
              <a:off x="5166" y="219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5" name="Freeform 151"/>
            <p:cNvSpPr>
              <a:spLocks/>
            </p:cNvSpPr>
            <p:nvPr/>
          </p:nvSpPr>
          <p:spPr bwMode="auto">
            <a:xfrm rot="68490249">
              <a:off x="5291" y="2079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6" name="Rectangle 152"/>
            <p:cNvSpPr>
              <a:spLocks noChangeArrowheads="1"/>
            </p:cNvSpPr>
            <p:nvPr/>
          </p:nvSpPr>
          <p:spPr bwMode="auto">
            <a:xfrm rot="180237">
              <a:off x="5306" y="2371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6537" name="AutoShape 153"/>
            <p:cNvSpPr>
              <a:spLocks noChangeAspect="1" noChangeArrowheads="1" noTextEdit="1"/>
            </p:cNvSpPr>
            <p:nvPr/>
          </p:nvSpPr>
          <p:spPr bwMode="auto">
            <a:xfrm rot="-38615149">
              <a:off x="5447" y="1945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8" name="Freeform 154"/>
            <p:cNvSpPr>
              <a:spLocks/>
            </p:cNvSpPr>
            <p:nvPr/>
          </p:nvSpPr>
          <p:spPr bwMode="auto">
            <a:xfrm rot="-38615149">
              <a:off x="5497" y="2180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 rot="-38615149">
              <a:off x="5497" y="2180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 rot="-38615149">
              <a:off x="5561" y="208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6541" name="Rectangle 157"/>
            <p:cNvSpPr>
              <a:spLocks noChangeArrowheads="1"/>
            </p:cNvSpPr>
            <p:nvPr/>
          </p:nvSpPr>
          <p:spPr bwMode="auto">
            <a:xfrm rot="21433583">
              <a:off x="5598" y="2179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6542" name="AutoShape 158"/>
            <p:cNvSpPr>
              <a:spLocks noChangeArrowheads="1"/>
            </p:cNvSpPr>
            <p:nvPr/>
          </p:nvSpPr>
          <p:spPr bwMode="auto">
            <a:xfrm>
              <a:off x="5044" y="1994"/>
              <a:ext cx="666" cy="104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6543" name="AutoShape 159"/>
            <p:cNvSpPr>
              <a:spLocks noChangeArrowheads="1"/>
            </p:cNvSpPr>
            <p:nvPr/>
          </p:nvSpPr>
          <p:spPr bwMode="auto">
            <a:xfrm>
              <a:off x="5342" y="723"/>
              <a:ext cx="128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6544" name="Line 160"/>
            <p:cNvSpPr>
              <a:spLocks noChangeShapeType="1"/>
            </p:cNvSpPr>
            <p:nvPr/>
          </p:nvSpPr>
          <p:spPr bwMode="auto">
            <a:xfrm flipV="1">
              <a:off x="5406" y="664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6545" name="Oval 161"/>
            <p:cNvSpPr>
              <a:spLocks noChangeArrowheads="1"/>
            </p:cNvSpPr>
            <p:nvPr/>
          </p:nvSpPr>
          <p:spPr bwMode="auto">
            <a:xfrm>
              <a:off x="5069" y="0"/>
              <a:ext cx="691" cy="6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sp>
        <p:nvSpPr>
          <p:cNvPr id="16546" name="Line 162"/>
          <p:cNvSpPr>
            <a:spLocks noChangeShapeType="1"/>
          </p:cNvSpPr>
          <p:nvPr/>
        </p:nvSpPr>
        <p:spPr bwMode="auto">
          <a:xfrm>
            <a:off x="4536281" y="223837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6547" name="Line 163"/>
          <p:cNvSpPr>
            <a:spLocks noChangeShapeType="1"/>
          </p:cNvSpPr>
          <p:nvPr/>
        </p:nvSpPr>
        <p:spPr bwMode="auto">
          <a:xfrm>
            <a:off x="4526756" y="22098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6548" name="Text Box 164"/>
          <p:cNvSpPr txBox="1">
            <a:spLocks noChangeArrowheads="1"/>
          </p:cNvSpPr>
          <p:nvPr/>
        </p:nvSpPr>
        <p:spPr bwMode="auto">
          <a:xfrm>
            <a:off x="1801131" y="1759744"/>
            <a:ext cx="764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MET</a:t>
            </a:r>
          </a:p>
        </p:txBody>
      </p:sp>
      <p:sp>
        <p:nvSpPr>
          <p:cNvPr id="16549" name="Text Box 165"/>
          <p:cNvSpPr txBox="1">
            <a:spLocks noChangeArrowheads="1"/>
          </p:cNvSpPr>
          <p:nvPr/>
        </p:nvSpPr>
        <p:spPr bwMode="auto">
          <a:xfrm>
            <a:off x="2799519" y="186451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6550" name="Text Box 166"/>
          <p:cNvSpPr txBox="1">
            <a:spLocks noChangeArrowheads="1"/>
          </p:cNvSpPr>
          <p:nvPr/>
        </p:nvSpPr>
        <p:spPr bwMode="auto">
          <a:xfrm>
            <a:off x="3790119" y="198834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CYS</a:t>
            </a:r>
          </a:p>
        </p:txBody>
      </p:sp>
      <p:sp>
        <p:nvSpPr>
          <p:cNvPr id="16551" name="Text Box 167"/>
          <p:cNvSpPr txBox="1">
            <a:spLocks noChangeArrowheads="1"/>
          </p:cNvSpPr>
          <p:nvPr/>
        </p:nvSpPr>
        <p:spPr bwMode="auto">
          <a:xfrm>
            <a:off x="7291747" y="122634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cxnSp>
        <p:nvCxnSpPr>
          <p:cNvPr id="168" name="Straight Arrow Connector 167"/>
          <p:cNvCxnSpPr/>
          <p:nvPr/>
        </p:nvCxnSpPr>
        <p:spPr>
          <a:xfrm flipH="1" flipV="1">
            <a:off x="8031837" y="3985458"/>
            <a:ext cx="376668" cy="25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109300" y="5580321"/>
            <a:ext cx="1628002" cy="342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ARN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416559" y="944434"/>
            <a:ext cx="1825215" cy="395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661946" y="2341231"/>
            <a:ext cx="1377139" cy="3737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endParaRPr lang="vi-V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801570" y="4066004"/>
            <a:ext cx="2144496" cy="374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Acticodon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7714010" y="5366561"/>
            <a:ext cx="1250337" cy="449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4" name="Straight Arrow Connector 173"/>
          <p:cNvCxnSpPr>
            <a:endCxn id="175" idx="1"/>
          </p:cNvCxnSpPr>
          <p:nvPr/>
        </p:nvCxnSpPr>
        <p:spPr>
          <a:xfrm flipH="1" flipV="1">
            <a:off x="6992373" y="5145783"/>
            <a:ext cx="968096" cy="215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Left Brace 174"/>
          <p:cNvSpPr/>
          <p:nvPr/>
        </p:nvSpPr>
        <p:spPr>
          <a:xfrm rot="15959669">
            <a:off x="6847273" y="4624395"/>
            <a:ext cx="271250" cy="7721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950"/>
          </a:p>
        </p:txBody>
      </p:sp>
    </p:spTree>
    <p:extLst>
      <p:ext uri="{BB962C8B-B14F-4D97-AF65-F5344CB8AC3E}">
        <p14:creationId xmlns:p14="http://schemas.microsoft.com/office/powerpoint/2010/main" val="228784248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1388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28455 0.1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5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46 L -0.28607 0.147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" grpId="0" animBg="1"/>
      <p:bldP spid="16551" grpId="0"/>
      <p:bldP spid="165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rot="10800000">
            <a:off x="2649141" y="1187055"/>
            <a:ext cx="3771900" cy="4706540"/>
            <a:chOff x="1437" y="1333"/>
            <a:chExt cx="556" cy="8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993108" y="4610101"/>
            <a:ext cx="689372" cy="716756"/>
            <a:chOff x="2735" y="1681"/>
            <a:chExt cx="579" cy="602"/>
          </a:xfrm>
        </p:grpSpPr>
        <p:sp>
          <p:nvSpPr>
            <p:cNvPr id="17414" name="AutoShape 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493045" y="4526756"/>
            <a:ext cx="1475185" cy="839391"/>
            <a:chOff x="246" y="2928"/>
            <a:chExt cx="1239" cy="705"/>
          </a:xfrm>
        </p:grpSpPr>
        <p:grpSp>
          <p:nvGrpSpPr>
            <p:cNvPr id="17420" name="Group 12"/>
            <p:cNvGrpSpPr>
              <a:grpSpLocks/>
            </p:cNvGrpSpPr>
            <p:nvPr/>
          </p:nvGrpSpPr>
          <p:grpSpPr bwMode="auto">
            <a:xfrm>
              <a:off x="246" y="2928"/>
              <a:ext cx="420" cy="656"/>
              <a:chOff x="1920" y="1584"/>
              <a:chExt cx="420" cy="656"/>
            </a:xfrm>
          </p:grpSpPr>
          <p:sp>
            <p:nvSpPr>
              <p:cNvPr id="17421" name="AutoShape 13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25" name="Rectangle 17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7426" name="Group 18"/>
            <p:cNvGrpSpPr>
              <a:grpSpLocks/>
            </p:cNvGrpSpPr>
            <p:nvPr/>
          </p:nvGrpSpPr>
          <p:grpSpPr bwMode="auto">
            <a:xfrm>
              <a:off x="434" y="3046"/>
              <a:ext cx="568" cy="506"/>
              <a:chOff x="2111" y="1727"/>
              <a:chExt cx="568" cy="506"/>
            </a:xfrm>
          </p:grpSpPr>
          <p:sp>
            <p:nvSpPr>
              <p:cNvPr id="17427" name="AutoShape 19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28" name="Freeform 20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29" name="Freeform 21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30" name="Freeform 22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7432" name="Group 24"/>
            <p:cNvGrpSpPr>
              <a:grpSpLocks/>
            </p:cNvGrpSpPr>
            <p:nvPr/>
          </p:nvGrpSpPr>
          <p:grpSpPr bwMode="auto">
            <a:xfrm>
              <a:off x="1064" y="3120"/>
              <a:ext cx="421" cy="513"/>
              <a:chOff x="2543" y="1727"/>
              <a:chExt cx="421" cy="513"/>
            </a:xfrm>
          </p:grpSpPr>
          <p:sp>
            <p:nvSpPr>
              <p:cNvPr id="17433" name="AutoShape 25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2752725" y="4773217"/>
            <a:ext cx="501254" cy="610790"/>
            <a:chOff x="2543" y="1727"/>
            <a:chExt cx="421" cy="513"/>
          </a:xfrm>
        </p:grpSpPr>
        <p:sp>
          <p:nvSpPr>
            <p:cNvPr id="17439" name="AutoShape 3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44" name="Group 36"/>
          <p:cNvGrpSpPr>
            <a:grpSpLocks/>
          </p:cNvGrpSpPr>
          <p:nvPr/>
        </p:nvGrpSpPr>
        <p:grpSpPr bwMode="auto">
          <a:xfrm>
            <a:off x="2968228" y="4641058"/>
            <a:ext cx="689372" cy="716756"/>
            <a:chOff x="2735" y="1681"/>
            <a:chExt cx="579" cy="602"/>
          </a:xfrm>
        </p:grpSpPr>
        <p:sp>
          <p:nvSpPr>
            <p:cNvPr id="17445" name="AutoShape 37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50" name="Group 42"/>
          <p:cNvGrpSpPr>
            <a:grpSpLocks/>
          </p:cNvGrpSpPr>
          <p:nvPr/>
        </p:nvGrpSpPr>
        <p:grpSpPr bwMode="auto">
          <a:xfrm>
            <a:off x="3311129" y="4755358"/>
            <a:ext cx="676275" cy="602456"/>
            <a:chOff x="2111" y="1727"/>
            <a:chExt cx="568" cy="506"/>
          </a:xfrm>
        </p:grpSpPr>
        <p:sp>
          <p:nvSpPr>
            <p:cNvPr id="17451" name="AutoShape 43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53" name="Freeform 45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54" name="Freeform 46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596878" y="4641058"/>
            <a:ext cx="689372" cy="716756"/>
            <a:chOff x="2735" y="1681"/>
            <a:chExt cx="579" cy="602"/>
          </a:xfrm>
        </p:grpSpPr>
        <p:sp>
          <p:nvSpPr>
            <p:cNvPr id="17457" name="AutoShape 4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58" name="Freeform 5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59" name="Freeform 5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60" name="Freeform 5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62" name="Group 54"/>
          <p:cNvGrpSpPr>
            <a:grpSpLocks/>
          </p:cNvGrpSpPr>
          <p:nvPr/>
        </p:nvGrpSpPr>
        <p:grpSpPr bwMode="auto">
          <a:xfrm>
            <a:off x="3939779" y="4755358"/>
            <a:ext cx="676275" cy="602456"/>
            <a:chOff x="2111" y="1727"/>
            <a:chExt cx="568" cy="506"/>
          </a:xfrm>
        </p:grpSpPr>
        <p:sp>
          <p:nvSpPr>
            <p:cNvPr id="17463" name="AutoShape 55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64" name="Freeform 56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65" name="Freeform 57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66" name="Freeform 58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68" name="Group 60"/>
          <p:cNvGrpSpPr>
            <a:grpSpLocks/>
          </p:cNvGrpSpPr>
          <p:nvPr/>
        </p:nvGrpSpPr>
        <p:grpSpPr bwMode="auto">
          <a:xfrm>
            <a:off x="4352925" y="4755356"/>
            <a:ext cx="501254" cy="610791"/>
            <a:chOff x="2543" y="1727"/>
            <a:chExt cx="421" cy="513"/>
          </a:xfrm>
        </p:grpSpPr>
        <p:sp>
          <p:nvSpPr>
            <p:cNvPr id="17469" name="AutoShape 6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0" name="Freeform 6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1" name="Freeform 6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2" name="Freeform 6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74" name="Group 66"/>
          <p:cNvGrpSpPr>
            <a:grpSpLocks/>
          </p:cNvGrpSpPr>
          <p:nvPr/>
        </p:nvGrpSpPr>
        <p:grpSpPr bwMode="auto">
          <a:xfrm>
            <a:off x="4638675" y="4773217"/>
            <a:ext cx="501254" cy="610790"/>
            <a:chOff x="2543" y="1727"/>
            <a:chExt cx="421" cy="513"/>
          </a:xfrm>
        </p:grpSpPr>
        <p:sp>
          <p:nvSpPr>
            <p:cNvPr id="17475" name="AutoShape 67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6" name="Freeform 68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7" name="Freeform 6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8" name="Freeform 70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80" name="Group 72"/>
          <p:cNvGrpSpPr>
            <a:grpSpLocks/>
          </p:cNvGrpSpPr>
          <p:nvPr/>
        </p:nvGrpSpPr>
        <p:grpSpPr bwMode="auto">
          <a:xfrm>
            <a:off x="4854178" y="4641058"/>
            <a:ext cx="689372" cy="716756"/>
            <a:chOff x="2735" y="1681"/>
            <a:chExt cx="579" cy="602"/>
          </a:xfrm>
        </p:grpSpPr>
        <p:sp>
          <p:nvSpPr>
            <p:cNvPr id="17481" name="AutoShape 73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82" name="Freeform 74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83" name="Freeform 7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84" name="Freeform 76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86" name="Group 78"/>
          <p:cNvGrpSpPr>
            <a:grpSpLocks/>
          </p:cNvGrpSpPr>
          <p:nvPr/>
        </p:nvGrpSpPr>
        <p:grpSpPr bwMode="auto">
          <a:xfrm>
            <a:off x="5311378" y="4583906"/>
            <a:ext cx="500063" cy="781050"/>
            <a:chOff x="1920" y="1584"/>
            <a:chExt cx="420" cy="656"/>
          </a:xfrm>
        </p:grpSpPr>
        <p:sp>
          <p:nvSpPr>
            <p:cNvPr id="17487" name="AutoShape 79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88" name="Freeform 80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89" name="Freeform 81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90" name="Freeform 82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92" name="Group 84"/>
          <p:cNvGrpSpPr>
            <a:grpSpLocks/>
          </p:cNvGrpSpPr>
          <p:nvPr/>
        </p:nvGrpSpPr>
        <p:grpSpPr bwMode="auto">
          <a:xfrm>
            <a:off x="5663805" y="4658917"/>
            <a:ext cx="501253" cy="610790"/>
            <a:chOff x="2543" y="1727"/>
            <a:chExt cx="421" cy="513"/>
          </a:xfrm>
        </p:grpSpPr>
        <p:sp>
          <p:nvSpPr>
            <p:cNvPr id="17493" name="AutoShape 85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94" name="Freeform 86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95" name="Freeform 87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96" name="Freeform 88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497" name="Rectangle 89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498" name="Group 90"/>
          <p:cNvGrpSpPr>
            <a:grpSpLocks/>
          </p:cNvGrpSpPr>
          <p:nvPr/>
        </p:nvGrpSpPr>
        <p:grpSpPr bwMode="auto">
          <a:xfrm>
            <a:off x="5882879" y="4583908"/>
            <a:ext cx="676275" cy="602456"/>
            <a:chOff x="2111" y="1727"/>
            <a:chExt cx="568" cy="506"/>
          </a:xfrm>
        </p:grpSpPr>
        <p:sp>
          <p:nvSpPr>
            <p:cNvPr id="17499" name="AutoShape 91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0" name="Freeform 92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1" name="Freeform 93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2" name="Freeform 94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504" name="Group 96"/>
          <p:cNvGrpSpPr>
            <a:grpSpLocks/>
          </p:cNvGrpSpPr>
          <p:nvPr/>
        </p:nvGrpSpPr>
        <p:grpSpPr bwMode="auto">
          <a:xfrm>
            <a:off x="6225779" y="4526758"/>
            <a:ext cx="676275" cy="602456"/>
            <a:chOff x="2111" y="1727"/>
            <a:chExt cx="568" cy="506"/>
          </a:xfrm>
        </p:grpSpPr>
        <p:sp>
          <p:nvSpPr>
            <p:cNvPr id="17505" name="AutoShape 97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6" name="Freeform 98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7" name="Freeform 99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8" name="Freeform 100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09" name="Rectangle 101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510" name="Group 102"/>
          <p:cNvGrpSpPr>
            <a:grpSpLocks/>
          </p:cNvGrpSpPr>
          <p:nvPr/>
        </p:nvGrpSpPr>
        <p:grpSpPr bwMode="auto">
          <a:xfrm>
            <a:off x="6625828" y="4412456"/>
            <a:ext cx="500063" cy="781050"/>
            <a:chOff x="1920" y="1584"/>
            <a:chExt cx="420" cy="656"/>
          </a:xfrm>
        </p:grpSpPr>
        <p:sp>
          <p:nvSpPr>
            <p:cNvPr id="17511" name="AutoShape 103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12" name="Freeform 104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13" name="Freeform 105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14" name="Freeform 106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516" name="Group 108"/>
          <p:cNvGrpSpPr>
            <a:grpSpLocks/>
          </p:cNvGrpSpPr>
          <p:nvPr/>
        </p:nvGrpSpPr>
        <p:grpSpPr bwMode="auto">
          <a:xfrm>
            <a:off x="6854428" y="4298158"/>
            <a:ext cx="689372" cy="716756"/>
            <a:chOff x="2735" y="1681"/>
            <a:chExt cx="579" cy="602"/>
          </a:xfrm>
        </p:grpSpPr>
        <p:sp>
          <p:nvSpPr>
            <p:cNvPr id="17517" name="AutoShape 10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18" name="Freeform 11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19" name="Freeform 11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20" name="Freeform 11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21" name="Rectangle 11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7522" name="Group 114"/>
          <p:cNvGrpSpPr>
            <a:grpSpLocks/>
          </p:cNvGrpSpPr>
          <p:nvPr/>
        </p:nvGrpSpPr>
        <p:grpSpPr bwMode="auto">
          <a:xfrm>
            <a:off x="6858000" y="1028700"/>
            <a:ext cx="1309688" cy="3073004"/>
            <a:chOff x="4750" y="0"/>
            <a:chExt cx="1100" cy="2581"/>
          </a:xfrm>
        </p:grpSpPr>
        <p:sp>
          <p:nvSpPr>
            <p:cNvPr id="17523" name="AutoShape 115"/>
            <p:cNvSpPr>
              <a:spLocks noChangeAspect="1" noChangeArrowheads="1" noTextEdit="1"/>
            </p:cNvSpPr>
            <p:nvPr/>
          </p:nvSpPr>
          <p:spPr bwMode="auto">
            <a:xfrm rot="27006383">
              <a:off x="5312" y="2018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24" name="Freeform 116"/>
            <p:cNvSpPr>
              <a:spLocks/>
            </p:cNvSpPr>
            <p:nvPr/>
          </p:nvSpPr>
          <p:spPr bwMode="auto">
            <a:xfrm rot="27006383">
              <a:off x="5359" y="2249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25" name="Freeform 117"/>
            <p:cNvSpPr>
              <a:spLocks/>
            </p:cNvSpPr>
            <p:nvPr/>
          </p:nvSpPr>
          <p:spPr bwMode="auto">
            <a:xfrm rot="27006383">
              <a:off x="5359" y="2249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26" name="Freeform 118"/>
            <p:cNvSpPr>
              <a:spLocks/>
            </p:cNvSpPr>
            <p:nvPr/>
          </p:nvSpPr>
          <p:spPr bwMode="auto">
            <a:xfrm rot="27006383">
              <a:off x="5507" y="2096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 rot="281616">
              <a:off x="5491" y="2359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7528" name="AutoShape 120"/>
            <p:cNvSpPr>
              <a:spLocks noChangeAspect="1" noChangeArrowheads="1" noTextEdit="1"/>
            </p:cNvSpPr>
            <p:nvPr/>
          </p:nvSpPr>
          <p:spPr bwMode="auto">
            <a:xfrm rot="46630946">
              <a:off x="4761" y="1933"/>
              <a:ext cx="546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29" name="Freeform 121"/>
            <p:cNvSpPr>
              <a:spLocks/>
            </p:cNvSpPr>
            <p:nvPr/>
          </p:nvSpPr>
          <p:spPr bwMode="auto">
            <a:xfrm rot="46630946">
              <a:off x="4885" y="2123"/>
              <a:ext cx="131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30" name="Freeform 122"/>
            <p:cNvSpPr>
              <a:spLocks/>
            </p:cNvSpPr>
            <p:nvPr/>
          </p:nvSpPr>
          <p:spPr bwMode="auto">
            <a:xfrm rot="46630946">
              <a:off x="4782" y="2243"/>
              <a:ext cx="347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31" name="Freeform 123"/>
            <p:cNvSpPr>
              <a:spLocks noEditPoints="1"/>
            </p:cNvSpPr>
            <p:nvPr/>
          </p:nvSpPr>
          <p:spPr bwMode="auto">
            <a:xfrm rot="46630946">
              <a:off x="4777" y="2235"/>
              <a:ext cx="360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32" name="Rectangle 124"/>
            <p:cNvSpPr>
              <a:spLocks noChangeArrowheads="1"/>
            </p:cNvSpPr>
            <p:nvPr/>
          </p:nvSpPr>
          <p:spPr bwMode="auto">
            <a:xfrm rot="88696">
              <a:off x="4917" y="2276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7533" name="AutoShape 125"/>
            <p:cNvSpPr>
              <a:spLocks noChangeAspect="1" noChangeArrowheads="1" noTextEdit="1"/>
            </p:cNvSpPr>
            <p:nvPr/>
          </p:nvSpPr>
          <p:spPr bwMode="auto">
            <a:xfrm rot="68490249">
              <a:off x="5054" y="1970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34" name="Freeform 126"/>
            <p:cNvSpPr>
              <a:spLocks/>
            </p:cNvSpPr>
            <p:nvPr/>
          </p:nvSpPr>
          <p:spPr bwMode="auto">
            <a:xfrm rot="68490249">
              <a:off x="5065" y="2244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35" name="Freeform 127"/>
            <p:cNvSpPr>
              <a:spLocks/>
            </p:cNvSpPr>
            <p:nvPr/>
          </p:nvSpPr>
          <p:spPr bwMode="auto">
            <a:xfrm rot="68490249">
              <a:off x="5065" y="2244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36" name="Freeform 128"/>
            <p:cNvSpPr>
              <a:spLocks/>
            </p:cNvSpPr>
            <p:nvPr/>
          </p:nvSpPr>
          <p:spPr bwMode="auto">
            <a:xfrm rot="68490249">
              <a:off x="5190" y="212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37" name="Rectangle 129"/>
            <p:cNvSpPr>
              <a:spLocks noChangeArrowheads="1"/>
            </p:cNvSpPr>
            <p:nvPr/>
          </p:nvSpPr>
          <p:spPr bwMode="auto">
            <a:xfrm rot="180237">
              <a:off x="5205" y="2417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grpSp>
          <p:nvGrpSpPr>
            <p:cNvPr id="17538" name="Group 130"/>
            <p:cNvGrpSpPr>
              <a:grpSpLocks/>
            </p:cNvGrpSpPr>
            <p:nvPr/>
          </p:nvGrpSpPr>
          <p:grpSpPr bwMode="auto">
            <a:xfrm>
              <a:off x="4848" y="741"/>
              <a:ext cx="874" cy="1368"/>
              <a:chOff x="371" y="1239"/>
              <a:chExt cx="874" cy="1368"/>
            </a:xfrm>
          </p:grpSpPr>
          <p:sp>
            <p:nvSpPr>
              <p:cNvPr id="17539" name="AutoShape 131"/>
              <p:cNvSpPr>
                <a:spLocks noChangeArrowheads="1"/>
              </p:cNvSpPr>
              <p:nvPr/>
            </p:nvSpPr>
            <p:spPr bwMode="auto">
              <a:xfrm>
                <a:off x="371" y="2518"/>
                <a:ext cx="874" cy="89"/>
              </a:xfrm>
              <a:prstGeom prst="roundRect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1950"/>
              </a:p>
            </p:txBody>
          </p:sp>
          <p:sp>
            <p:nvSpPr>
              <p:cNvPr id="17540" name="AutoShape 132"/>
              <p:cNvSpPr>
                <a:spLocks noChangeArrowheads="1"/>
              </p:cNvSpPr>
              <p:nvPr/>
            </p:nvSpPr>
            <p:spPr bwMode="auto">
              <a:xfrm>
                <a:off x="741" y="1239"/>
                <a:ext cx="192" cy="1338"/>
              </a:xfrm>
              <a:prstGeom prst="roundRect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1950"/>
              </a:p>
            </p:txBody>
          </p:sp>
        </p:grpSp>
        <p:sp>
          <p:nvSpPr>
            <p:cNvPr id="17541" name="Line 133"/>
            <p:cNvSpPr>
              <a:spLocks noChangeShapeType="1"/>
            </p:cNvSpPr>
            <p:nvPr/>
          </p:nvSpPr>
          <p:spPr bwMode="auto">
            <a:xfrm flipV="1">
              <a:off x="5314" y="682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7542" name="Oval 134"/>
            <p:cNvSpPr>
              <a:spLocks noChangeArrowheads="1"/>
            </p:cNvSpPr>
            <p:nvPr/>
          </p:nvSpPr>
          <p:spPr bwMode="auto">
            <a:xfrm>
              <a:off x="4974" y="0"/>
              <a:ext cx="691" cy="691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7543" name="Group 135"/>
          <p:cNvGrpSpPr>
            <a:grpSpLocks noChangeAspect="1"/>
          </p:cNvGrpSpPr>
          <p:nvPr/>
        </p:nvGrpSpPr>
        <p:grpSpPr bwMode="auto">
          <a:xfrm rot="15044801">
            <a:off x="3581400" y="1764506"/>
            <a:ext cx="2152650" cy="6686550"/>
            <a:chOff x="2112" y="380"/>
            <a:chExt cx="1554" cy="3556"/>
          </a:xfrm>
        </p:grpSpPr>
        <p:sp>
          <p:nvSpPr>
            <p:cNvPr id="17544" name="AutoShape 136"/>
            <p:cNvSpPr>
              <a:spLocks noChangeAspect="1" noChangeArrowheads="1" noTextEdit="1"/>
            </p:cNvSpPr>
            <p:nvPr/>
          </p:nvSpPr>
          <p:spPr bwMode="auto">
            <a:xfrm>
              <a:off x="2112" y="380"/>
              <a:ext cx="155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45" name="Freeform 137"/>
            <p:cNvSpPr>
              <a:spLocks/>
            </p:cNvSpPr>
            <p:nvPr/>
          </p:nvSpPr>
          <p:spPr bwMode="auto">
            <a:xfrm>
              <a:off x="2129" y="396"/>
              <a:ext cx="1520" cy="3524"/>
            </a:xfrm>
            <a:custGeom>
              <a:avLst/>
              <a:gdLst>
                <a:gd name="T0" fmla="*/ 244 w 1520"/>
                <a:gd name="T1" fmla="*/ 3475 h 3524"/>
                <a:gd name="T2" fmla="*/ 210 w 1520"/>
                <a:gd name="T3" fmla="*/ 3502 h 3524"/>
                <a:gd name="T4" fmla="*/ 172 w 1520"/>
                <a:gd name="T5" fmla="*/ 3520 h 3524"/>
                <a:gd name="T6" fmla="*/ 134 w 1520"/>
                <a:gd name="T7" fmla="*/ 3524 h 3524"/>
                <a:gd name="T8" fmla="*/ 98 w 1520"/>
                <a:gd name="T9" fmla="*/ 3518 h 3524"/>
                <a:gd name="T10" fmla="*/ 64 w 1520"/>
                <a:gd name="T11" fmla="*/ 3495 h 3524"/>
                <a:gd name="T12" fmla="*/ 33 w 1520"/>
                <a:gd name="T13" fmla="*/ 3455 h 3524"/>
                <a:gd name="T14" fmla="*/ 9 w 1520"/>
                <a:gd name="T15" fmla="*/ 3401 h 3524"/>
                <a:gd name="T16" fmla="*/ 12 w 1520"/>
                <a:gd name="T17" fmla="*/ 3246 h 3524"/>
                <a:gd name="T18" fmla="*/ 45 w 1520"/>
                <a:gd name="T19" fmla="*/ 3018 h 3524"/>
                <a:gd name="T20" fmla="*/ 83 w 1520"/>
                <a:gd name="T21" fmla="*/ 2796 h 3524"/>
                <a:gd name="T22" fmla="*/ 129 w 1520"/>
                <a:gd name="T23" fmla="*/ 2578 h 3524"/>
                <a:gd name="T24" fmla="*/ 179 w 1520"/>
                <a:gd name="T25" fmla="*/ 2370 h 3524"/>
                <a:gd name="T26" fmla="*/ 236 w 1520"/>
                <a:gd name="T27" fmla="*/ 2163 h 3524"/>
                <a:gd name="T28" fmla="*/ 299 w 1520"/>
                <a:gd name="T29" fmla="*/ 1962 h 3524"/>
                <a:gd name="T30" fmla="*/ 370 w 1520"/>
                <a:gd name="T31" fmla="*/ 1764 h 3524"/>
                <a:gd name="T32" fmla="*/ 447 w 1520"/>
                <a:gd name="T33" fmla="*/ 1567 h 3524"/>
                <a:gd name="T34" fmla="*/ 533 w 1520"/>
                <a:gd name="T35" fmla="*/ 1370 h 3524"/>
                <a:gd name="T36" fmla="*/ 626 w 1520"/>
                <a:gd name="T37" fmla="*/ 1175 h 3524"/>
                <a:gd name="T38" fmla="*/ 727 w 1520"/>
                <a:gd name="T39" fmla="*/ 977 h 3524"/>
                <a:gd name="T40" fmla="*/ 834 w 1520"/>
                <a:gd name="T41" fmla="*/ 778 h 3524"/>
                <a:gd name="T42" fmla="*/ 951 w 1520"/>
                <a:gd name="T43" fmla="*/ 576 h 3524"/>
                <a:gd name="T44" fmla="*/ 1145 w 1520"/>
                <a:gd name="T45" fmla="*/ 267 h 3524"/>
                <a:gd name="T46" fmla="*/ 1307 w 1520"/>
                <a:gd name="T47" fmla="*/ 36 h 3524"/>
                <a:gd name="T48" fmla="*/ 1353 w 1520"/>
                <a:gd name="T49" fmla="*/ 11 h 3524"/>
                <a:gd name="T50" fmla="*/ 1396 w 1520"/>
                <a:gd name="T51" fmla="*/ 0 h 3524"/>
                <a:gd name="T52" fmla="*/ 1434 w 1520"/>
                <a:gd name="T53" fmla="*/ 2 h 3524"/>
                <a:gd name="T54" fmla="*/ 1465 w 1520"/>
                <a:gd name="T55" fmla="*/ 18 h 3524"/>
                <a:gd name="T56" fmla="*/ 1489 w 1520"/>
                <a:gd name="T57" fmla="*/ 47 h 3524"/>
                <a:gd name="T58" fmla="*/ 1508 w 1520"/>
                <a:gd name="T59" fmla="*/ 87 h 3524"/>
                <a:gd name="T60" fmla="*/ 1518 w 1520"/>
                <a:gd name="T61" fmla="*/ 139 h 3524"/>
                <a:gd name="T62" fmla="*/ 1386 w 1520"/>
                <a:gd name="T63" fmla="*/ 385 h 3524"/>
                <a:gd name="T64" fmla="*/ 1200 w 1520"/>
                <a:gd name="T65" fmla="*/ 695 h 3524"/>
                <a:gd name="T66" fmla="*/ 1088 w 1520"/>
                <a:gd name="T67" fmla="*/ 892 h 3524"/>
                <a:gd name="T68" fmla="*/ 982 w 1520"/>
                <a:gd name="T69" fmla="*/ 1085 h 3524"/>
                <a:gd name="T70" fmla="*/ 887 w 1520"/>
                <a:gd name="T71" fmla="*/ 1275 h 3524"/>
                <a:gd name="T72" fmla="*/ 798 w 1520"/>
                <a:gd name="T73" fmla="*/ 1466 h 3524"/>
                <a:gd name="T74" fmla="*/ 719 w 1520"/>
                <a:gd name="T75" fmla="*/ 1654 h 3524"/>
                <a:gd name="T76" fmla="*/ 643 w 1520"/>
                <a:gd name="T77" fmla="*/ 1845 h 3524"/>
                <a:gd name="T78" fmla="*/ 576 w 1520"/>
                <a:gd name="T79" fmla="*/ 2038 h 3524"/>
                <a:gd name="T80" fmla="*/ 514 w 1520"/>
                <a:gd name="T81" fmla="*/ 2235 h 3524"/>
                <a:gd name="T82" fmla="*/ 459 w 1520"/>
                <a:gd name="T83" fmla="*/ 2437 h 3524"/>
                <a:gd name="T84" fmla="*/ 406 w 1520"/>
                <a:gd name="T85" fmla="*/ 2648 h 3524"/>
                <a:gd name="T86" fmla="*/ 361 w 1520"/>
                <a:gd name="T87" fmla="*/ 2865 h 3524"/>
                <a:gd name="T88" fmla="*/ 318 w 1520"/>
                <a:gd name="T89" fmla="*/ 3094 h 3524"/>
                <a:gd name="T90" fmla="*/ 279 w 1520"/>
                <a:gd name="T91" fmla="*/ 3331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0" h="3524">
                  <a:moveTo>
                    <a:pt x="260" y="3457"/>
                  </a:moveTo>
                  <a:lnTo>
                    <a:pt x="244" y="3475"/>
                  </a:lnTo>
                  <a:lnTo>
                    <a:pt x="227" y="3491"/>
                  </a:lnTo>
                  <a:lnTo>
                    <a:pt x="210" y="3502"/>
                  </a:lnTo>
                  <a:lnTo>
                    <a:pt x="191" y="3513"/>
                  </a:lnTo>
                  <a:lnTo>
                    <a:pt x="172" y="3520"/>
                  </a:lnTo>
                  <a:lnTo>
                    <a:pt x="153" y="3524"/>
                  </a:lnTo>
                  <a:lnTo>
                    <a:pt x="134" y="3524"/>
                  </a:lnTo>
                  <a:lnTo>
                    <a:pt x="117" y="3522"/>
                  </a:lnTo>
                  <a:lnTo>
                    <a:pt x="98" y="3518"/>
                  </a:lnTo>
                  <a:lnTo>
                    <a:pt x="81" y="3509"/>
                  </a:lnTo>
                  <a:lnTo>
                    <a:pt x="64" y="3495"/>
                  </a:lnTo>
                  <a:lnTo>
                    <a:pt x="48" y="3477"/>
                  </a:lnTo>
                  <a:lnTo>
                    <a:pt x="33" y="3455"/>
                  </a:lnTo>
                  <a:lnTo>
                    <a:pt x="21" y="3430"/>
                  </a:lnTo>
                  <a:lnTo>
                    <a:pt x="9" y="3401"/>
                  </a:lnTo>
                  <a:lnTo>
                    <a:pt x="0" y="3365"/>
                  </a:lnTo>
                  <a:lnTo>
                    <a:pt x="12" y="3246"/>
                  </a:lnTo>
                  <a:lnTo>
                    <a:pt x="28" y="3132"/>
                  </a:lnTo>
                  <a:lnTo>
                    <a:pt x="45" y="3018"/>
                  </a:lnTo>
                  <a:lnTo>
                    <a:pt x="64" y="2905"/>
                  </a:lnTo>
                  <a:lnTo>
                    <a:pt x="83" y="2796"/>
                  </a:lnTo>
                  <a:lnTo>
                    <a:pt x="105" y="2686"/>
                  </a:lnTo>
                  <a:lnTo>
                    <a:pt x="129" y="2578"/>
                  </a:lnTo>
                  <a:lnTo>
                    <a:pt x="153" y="2473"/>
                  </a:lnTo>
                  <a:lnTo>
                    <a:pt x="179" y="2370"/>
                  </a:lnTo>
                  <a:lnTo>
                    <a:pt x="205" y="2266"/>
                  </a:lnTo>
                  <a:lnTo>
                    <a:pt x="236" y="2163"/>
                  </a:lnTo>
                  <a:lnTo>
                    <a:pt x="268" y="2062"/>
                  </a:lnTo>
                  <a:lnTo>
                    <a:pt x="299" y="1962"/>
                  </a:lnTo>
                  <a:lnTo>
                    <a:pt x="334" y="1863"/>
                  </a:lnTo>
                  <a:lnTo>
                    <a:pt x="370" y="1764"/>
                  </a:lnTo>
                  <a:lnTo>
                    <a:pt x="409" y="1666"/>
                  </a:lnTo>
                  <a:lnTo>
                    <a:pt x="447" y="1567"/>
                  </a:lnTo>
                  <a:lnTo>
                    <a:pt x="490" y="1468"/>
                  </a:lnTo>
                  <a:lnTo>
                    <a:pt x="533" y="1370"/>
                  </a:lnTo>
                  <a:lnTo>
                    <a:pt x="578" y="1273"/>
                  </a:lnTo>
                  <a:lnTo>
                    <a:pt x="626" y="1175"/>
                  </a:lnTo>
                  <a:lnTo>
                    <a:pt x="674" y="1076"/>
                  </a:lnTo>
                  <a:lnTo>
                    <a:pt x="727" y="977"/>
                  </a:lnTo>
                  <a:lnTo>
                    <a:pt x="779" y="879"/>
                  </a:lnTo>
                  <a:lnTo>
                    <a:pt x="834" y="778"/>
                  </a:lnTo>
                  <a:lnTo>
                    <a:pt x="891" y="677"/>
                  </a:lnTo>
                  <a:lnTo>
                    <a:pt x="951" y="576"/>
                  </a:lnTo>
                  <a:lnTo>
                    <a:pt x="1013" y="475"/>
                  </a:lnTo>
                  <a:lnTo>
                    <a:pt x="1145" y="267"/>
                  </a:lnTo>
                  <a:lnTo>
                    <a:pt x="1284" y="51"/>
                  </a:lnTo>
                  <a:lnTo>
                    <a:pt x="1307" y="36"/>
                  </a:lnTo>
                  <a:lnTo>
                    <a:pt x="1331" y="20"/>
                  </a:lnTo>
                  <a:lnTo>
                    <a:pt x="1353" y="11"/>
                  </a:lnTo>
                  <a:lnTo>
                    <a:pt x="1374" y="4"/>
                  </a:lnTo>
                  <a:lnTo>
                    <a:pt x="1396" y="0"/>
                  </a:lnTo>
                  <a:lnTo>
                    <a:pt x="1415" y="0"/>
                  </a:lnTo>
                  <a:lnTo>
                    <a:pt x="1434" y="2"/>
                  </a:lnTo>
                  <a:lnTo>
                    <a:pt x="1449" y="9"/>
                  </a:lnTo>
                  <a:lnTo>
                    <a:pt x="1465" y="18"/>
                  </a:lnTo>
                  <a:lnTo>
                    <a:pt x="1477" y="31"/>
                  </a:lnTo>
                  <a:lnTo>
                    <a:pt x="1489" y="47"/>
                  </a:lnTo>
                  <a:lnTo>
                    <a:pt x="1499" y="65"/>
                  </a:lnTo>
                  <a:lnTo>
                    <a:pt x="1508" y="87"/>
                  </a:lnTo>
                  <a:lnTo>
                    <a:pt x="1515" y="112"/>
                  </a:lnTo>
                  <a:lnTo>
                    <a:pt x="1518" y="139"/>
                  </a:lnTo>
                  <a:lnTo>
                    <a:pt x="1520" y="170"/>
                  </a:lnTo>
                  <a:lnTo>
                    <a:pt x="1386" y="385"/>
                  </a:lnTo>
                  <a:lnTo>
                    <a:pt x="1260" y="592"/>
                  </a:lnTo>
                  <a:lnTo>
                    <a:pt x="1200" y="695"/>
                  </a:lnTo>
                  <a:lnTo>
                    <a:pt x="1143" y="793"/>
                  </a:lnTo>
                  <a:lnTo>
                    <a:pt x="1088" y="892"/>
                  </a:lnTo>
                  <a:lnTo>
                    <a:pt x="1035" y="988"/>
                  </a:lnTo>
                  <a:lnTo>
                    <a:pt x="982" y="1085"/>
                  </a:lnTo>
                  <a:lnTo>
                    <a:pt x="935" y="1181"/>
                  </a:lnTo>
                  <a:lnTo>
                    <a:pt x="887" y="1275"/>
                  </a:lnTo>
                  <a:lnTo>
                    <a:pt x="841" y="1370"/>
                  </a:lnTo>
                  <a:lnTo>
                    <a:pt x="798" y="1466"/>
                  </a:lnTo>
                  <a:lnTo>
                    <a:pt x="758" y="1560"/>
                  </a:lnTo>
                  <a:lnTo>
                    <a:pt x="719" y="1654"/>
                  </a:lnTo>
                  <a:lnTo>
                    <a:pt x="681" y="1749"/>
                  </a:lnTo>
                  <a:lnTo>
                    <a:pt x="643" y="1845"/>
                  </a:lnTo>
                  <a:lnTo>
                    <a:pt x="609" y="1941"/>
                  </a:lnTo>
                  <a:lnTo>
                    <a:pt x="576" y="2038"/>
                  </a:lnTo>
                  <a:lnTo>
                    <a:pt x="545" y="2134"/>
                  </a:lnTo>
                  <a:lnTo>
                    <a:pt x="514" y="2235"/>
                  </a:lnTo>
                  <a:lnTo>
                    <a:pt x="485" y="2334"/>
                  </a:lnTo>
                  <a:lnTo>
                    <a:pt x="459" y="2437"/>
                  </a:lnTo>
                  <a:lnTo>
                    <a:pt x="432" y="2540"/>
                  </a:lnTo>
                  <a:lnTo>
                    <a:pt x="406" y="2648"/>
                  </a:lnTo>
                  <a:lnTo>
                    <a:pt x="382" y="2755"/>
                  </a:lnTo>
                  <a:lnTo>
                    <a:pt x="361" y="2865"/>
                  </a:lnTo>
                  <a:lnTo>
                    <a:pt x="339" y="2977"/>
                  </a:lnTo>
                  <a:lnTo>
                    <a:pt x="318" y="3094"/>
                  </a:lnTo>
                  <a:lnTo>
                    <a:pt x="299" y="3210"/>
                  </a:lnTo>
                  <a:lnTo>
                    <a:pt x="279" y="3331"/>
                  </a:lnTo>
                  <a:lnTo>
                    <a:pt x="260" y="345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46" name="Freeform 138"/>
            <p:cNvSpPr>
              <a:spLocks noEditPoints="1"/>
            </p:cNvSpPr>
            <p:nvPr/>
          </p:nvSpPr>
          <p:spPr bwMode="auto">
            <a:xfrm>
              <a:off x="2122" y="391"/>
              <a:ext cx="1534" cy="3536"/>
            </a:xfrm>
            <a:custGeom>
              <a:avLst/>
              <a:gdLst>
                <a:gd name="T0" fmla="*/ 220 w 1534"/>
                <a:gd name="T1" fmla="*/ 3511 h 3536"/>
                <a:gd name="T2" fmla="*/ 231 w 1534"/>
                <a:gd name="T3" fmla="*/ 3491 h 3536"/>
                <a:gd name="T4" fmla="*/ 200 w 1534"/>
                <a:gd name="T5" fmla="*/ 3523 h 3536"/>
                <a:gd name="T6" fmla="*/ 124 w 1534"/>
                <a:gd name="T7" fmla="*/ 3534 h 3536"/>
                <a:gd name="T8" fmla="*/ 179 w 1534"/>
                <a:gd name="T9" fmla="*/ 3520 h 3536"/>
                <a:gd name="T10" fmla="*/ 105 w 1534"/>
                <a:gd name="T11" fmla="*/ 3527 h 3536"/>
                <a:gd name="T12" fmla="*/ 62 w 1534"/>
                <a:gd name="T13" fmla="*/ 3482 h 3536"/>
                <a:gd name="T14" fmla="*/ 126 w 1534"/>
                <a:gd name="T15" fmla="*/ 3523 h 3536"/>
                <a:gd name="T16" fmla="*/ 23 w 1534"/>
                <a:gd name="T17" fmla="*/ 3440 h 3536"/>
                <a:gd name="T18" fmla="*/ 21 w 1534"/>
                <a:gd name="T19" fmla="*/ 3404 h 3536"/>
                <a:gd name="T20" fmla="*/ 52 w 1534"/>
                <a:gd name="T21" fmla="*/ 3487 h 3536"/>
                <a:gd name="T22" fmla="*/ 2 w 1534"/>
                <a:gd name="T23" fmla="*/ 3372 h 3536"/>
                <a:gd name="T24" fmla="*/ 47 w 1534"/>
                <a:gd name="T25" fmla="*/ 3020 h 3536"/>
                <a:gd name="T26" fmla="*/ 131 w 1534"/>
                <a:gd name="T27" fmla="*/ 2583 h 3536"/>
                <a:gd name="T28" fmla="*/ 239 w 1534"/>
                <a:gd name="T29" fmla="*/ 2166 h 3536"/>
                <a:gd name="T30" fmla="*/ 373 w 1534"/>
                <a:gd name="T31" fmla="*/ 1767 h 3536"/>
                <a:gd name="T32" fmla="*/ 346 w 1534"/>
                <a:gd name="T33" fmla="*/ 1868 h 3536"/>
                <a:gd name="T34" fmla="*/ 217 w 1534"/>
                <a:gd name="T35" fmla="*/ 2271 h 3536"/>
                <a:gd name="T36" fmla="*/ 117 w 1534"/>
                <a:gd name="T37" fmla="*/ 2691 h 3536"/>
                <a:gd name="T38" fmla="*/ 40 w 1534"/>
                <a:gd name="T39" fmla="*/ 3137 h 3536"/>
                <a:gd name="T40" fmla="*/ 411 w 1534"/>
                <a:gd name="T41" fmla="*/ 1668 h 3536"/>
                <a:gd name="T42" fmla="*/ 581 w 1534"/>
                <a:gd name="T43" fmla="*/ 1276 h 3536"/>
                <a:gd name="T44" fmla="*/ 781 w 1534"/>
                <a:gd name="T45" fmla="*/ 881 h 3536"/>
                <a:gd name="T46" fmla="*/ 1016 w 1534"/>
                <a:gd name="T47" fmla="*/ 478 h 3536"/>
                <a:gd name="T48" fmla="*/ 1286 w 1534"/>
                <a:gd name="T49" fmla="*/ 54 h 3536"/>
                <a:gd name="T50" fmla="*/ 1090 w 1534"/>
                <a:gd name="T51" fmla="*/ 377 h 3536"/>
                <a:gd name="T52" fmla="*/ 846 w 1534"/>
                <a:gd name="T53" fmla="*/ 785 h 3536"/>
                <a:gd name="T54" fmla="*/ 638 w 1534"/>
                <a:gd name="T55" fmla="*/ 1182 h 3536"/>
                <a:gd name="T56" fmla="*/ 459 w 1534"/>
                <a:gd name="T57" fmla="*/ 1574 h 3536"/>
                <a:gd name="T58" fmla="*/ 1286 w 1534"/>
                <a:gd name="T59" fmla="*/ 54 h 3536"/>
                <a:gd name="T60" fmla="*/ 1312 w 1534"/>
                <a:gd name="T61" fmla="*/ 36 h 3536"/>
                <a:gd name="T62" fmla="*/ 1381 w 1534"/>
                <a:gd name="T63" fmla="*/ 14 h 3536"/>
                <a:gd name="T64" fmla="*/ 1293 w 1534"/>
                <a:gd name="T65" fmla="*/ 61 h 3536"/>
                <a:gd name="T66" fmla="*/ 1420 w 1534"/>
                <a:gd name="T67" fmla="*/ 0 h 3536"/>
                <a:gd name="T68" fmla="*/ 1436 w 1534"/>
                <a:gd name="T69" fmla="*/ 11 h 3536"/>
                <a:gd name="T70" fmla="*/ 1379 w 1534"/>
                <a:gd name="T71" fmla="*/ 5 h 3536"/>
                <a:gd name="T72" fmla="*/ 1499 w 1534"/>
                <a:gd name="T73" fmla="*/ 45 h 3536"/>
                <a:gd name="T74" fmla="*/ 1479 w 1534"/>
                <a:gd name="T75" fmla="*/ 36 h 3536"/>
                <a:gd name="T76" fmla="*/ 1508 w 1534"/>
                <a:gd name="T77" fmla="*/ 63 h 3536"/>
                <a:gd name="T78" fmla="*/ 1534 w 1534"/>
                <a:gd name="T79" fmla="*/ 175 h 3536"/>
                <a:gd name="T80" fmla="*/ 1508 w 1534"/>
                <a:gd name="T81" fmla="*/ 88 h 3536"/>
                <a:gd name="T82" fmla="*/ 1532 w 1534"/>
                <a:gd name="T83" fmla="*/ 177 h 3536"/>
                <a:gd name="T84" fmla="*/ 1463 w 1534"/>
                <a:gd name="T85" fmla="*/ 287 h 3536"/>
                <a:gd name="T86" fmla="*/ 1212 w 1534"/>
                <a:gd name="T87" fmla="*/ 702 h 3536"/>
                <a:gd name="T88" fmla="*/ 994 w 1534"/>
                <a:gd name="T89" fmla="*/ 1092 h 3536"/>
                <a:gd name="T90" fmla="*/ 810 w 1534"/>
                <a:gd name="T91" fmla="*/ 1471 h 3536"/>
                <a:gd name="T92" fmla="*/ 683 w 1534"/>
                <a:gd name="T93" fmla="*/ 1751 h 3536"/>
                <a:gd name="T94" fmla="*/ 846 w 1534"/>
                <a:gd name="T95" fmla="*/ 1375 h 3536"/>
                <a:gd name="T96" fmla="*/ 1037 w 1534"/>
                <a:gd name="T97" fmla="*/ 991 h 3536"/>
                <a:gd name="T98" fmla="*/ 1262 w 1534"/>
                <a:gd name="T99" fmla="*/ 597 h 3536"/>
                <a:gd name="T100" fmla="*/ 1525 w 1534"/>
                <a:gd name="T101" fmla="*/ 173 h 3536"/>
                <a:gd name="T102" fmla="*/ 621 w 1534"/>
                <a:gd name="T103" fmla="*/ 1946 h 3536"/>
                <a:gd name="T104" fmla="*/ 497 w 1534"/>
                <a:gd name="T105" fmla="*/ 2341 h 3536"/>
                <a:gd name="T106" fmla="*/ 394 w 1534"/>
                <a:gd name="T107" fmla="*/ 2760 h 3536"/>
                <a:gd name="T108" fmla="*/ 310 w 1534"/>
                <a:gd name="T109" fmla="*/ 3218 h 3536"/>
                <a:gd name="T110" fmla="*/ 282 w 1534"/>
                <a:gd name="T111" fmla="*/ 3336 h 3536"/>
                <a:gd name="T112" fmla="*/ 363 w 1534"/>
                <a:gd name="T113" fmla="*/ 2868 h 3536"/>
                <a:gd name="T114" fmla="*/ 461 w 1534"/>
                <a:gd name="T115" fmla="*/ 2442 h 3536"/>
                <a:gd name="T116" fmla="*/ 578 w 1534"/>
                <a:gd name="T117" fmla="*/ 2041 h 3536"/>
                <a:gd name="T118" fmla="*/ 693 w 1534"/>
                <a:gd name="T119" fmla="*/ 1756 h 3536"/>
                <a:gd name="T120" fmla="*/ 272 w 1534"/>
                <a:gd name="T121" fmla="*/ 3462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3536">
                  <a:moveTo>
                    <a:pt x="272" y="3464"/>
                  </a:moveTo>
                  <a:lnTo>
                    <a:pt x="255" y="3482"/>
                  </a:lnTo>
                  <a:lnTo>
                    <a:pt x="239" y="3498"/>
                  </a:lnTo>
                  <a:lnTo>
                    <a:pt x="220" y="3511"/>
                  </a:lnTo>
                  <a:lnTo>
                    <a:pt x="200" y="3523"/>
                  </a:lnTo>
                  <a:lnTo>
                    <a:pt x="196" y="3514"/>
                  </a:lnTo>
                  <a:lnTo>
                    <a:pt x="215" y="3505"/>
                  </a:lnTo>
                  <a:lnTo>
                    <a:pt x="231" y="3491"/>
                  </a:lnTo>
                  <a:lnTo>
                    <a:pt x="248" y="3475"/>
                  </a:lnTo>
                  <a:lnTo>
                    <a:pt x="265" y="3458"/>
                  </a:lnTo>
                  <a:lnTo>
                    <a:pt x="272" y="3464"/>
                  </a:lnTo>
                  <a:close/>
                  <a:moveTo>
                    <a:pt x="200" y="3523"/>
                  </a:moveTo>
                  <a:lnTo>
                    <a:pt x="181" y="3529"/>
                  </a:lnTo>
                  <a:lnTo>
                    <a:pt x="162" y="3534"/>
                  </a:lnTo>
                  <a:lnTo>
                    <a:pt x="143" y="3536"/>
                  </a:lnTo>
                  <a:lnTo>
                    <a:pt x="124" y="3534"/>
                  </a:lnTo>
                  <a:lnTo>
                    <a:pt x="126" y="3523"/>
                  </a:lnTo>
                  <a:lnTo>
                    <a:pt x="143" y="3525"/>
                  </a:lnTo>
                  <a:lnTo>
                    <a:pt x="160" y="3525"/>
                  </a:lnTo>
                  <a:lnTo>
                    <a:pt x="179" y="3520"/>
                  </a:lnTo>
                  <a:lnTo>
                    <a:pt x="196" y="3514"/>
                  </a:lnTo>
                  <a:lnTo>
                    <a:pt x="200" y="3523"/>
                  </a:lnTo>
                  <a:close/>
                  <a:moveTo>
                    <a:pt x="124" y="3534"/>
                  </a:moveTo>
                  <a:lnTo>
                    <a:pt x="105" y="3527"/>
                  </a:lnTo>
                  <a:lnTo>
                    <a:pt x="86" y="3518"/>
                  </a:lnTo>
                  <a:lnTo>
                    <a:pt x="69" y="3505"/>
                  </a:lnTo>
                  <a:lnTo>
                    <a:pt x="52" y="3487"/>
                  </a:lnTo>
                  <a:lnTo>
                    <a:pt x="62" y="3482"/>
                  </a:lnTo>
                  <a:lnTo>
                    <a:pt x="76" y="3498"/>
                  </a:lnTo>
                  <a:lnTo>
                    <a:pt x="93" y="3509"/>
                  </a:lnTo>
                  <a:lnTo>
                    <a:pt x="107" y="3518"/>
                  </a:lnTo>
                  <a:lnTo>
                    <a:pt x="126" y="3523"/>
                  </a:lnTo>
                  <a:lnTo>
                    <a:pt x="124" y="3534"/>
                  </a:lnTo>
                  <a:close/>
                  <a:moveTo>
                    <a:pt x="52" y="3487"/>
                  </a:moveTo>
                  <a:lnTo>
                    <a:pt x="38" y="3464"/>
                  </a:lnTo>
                  <a:lnTo>
                    <a:pt x="23" y="3440"/>
                  </a:lnTo>
                  <a:lnTo>
                    <a:pt x="12" y="3408"/>
                  </a:lnTo>
                  <a:lnTo>
                    <a:pt x="2" y="3372"/>
                  </a:lnTo>
                  <a:lnTo>
                    <a:pt x="12" y="3370"/>
                  </a:lnTo>
                  <a:lnTo>
                    <a:pt x="21" y="3404"/>
                  </a:lnTo>
                  <a:lnTo>
                    <a:pt x="33" y="3435"/>
                  </a:lnTo>
                  <a:lnTo>
                    <a:pt x="45" y="3460"/>
                  </a:lnTo>
                  <a:lnTo>
                    <a:pt x="62" y="3482"/>
                  </a:lnTo>
                  <a:lnTo>
                    <a:pt x="52" y="3487"/>
                  </a:lnTo>
                  <a:close/>
                  <a:moveTo>
                    <a:pt x="2" y="3372"/>
                  </a:moveTo>
                  <a:lnTo>
                    <a:pt x="0" y="3370"/>
                  </a:lnTo>
                  <a:lnTo>
                    <a:pt x="7" y="3370"/>
                  </a:lnTo>
                  <a:lnTo>
                    <a:pt x="2" y="3372"/>
                  </a:lnTo>
                  <a:close/>
                  <a:moveTo>
                    <a:pt x="0" y="3370"/>
                  </a:moveTo>
                  <a:lnTo>
                    <a:pt x="14" y="3251"/>
                  </a:lnTo>
                  <a:lnTo>
                    <a:pt x="31" y="3135"/>
                  </a:lnTo>
                  <a:lnTo>
                    <a:pt x="47" y="3020"/>
                  </a:lnTo>
                  <a:lnTo>
                    <a:pt x="67" y="2908"/>
                  </a:lnTo>
                  <a:lnTo>
                    <a:pt x="86" y="2798"/>
                  </a:lnTo>
                  <a:lnTo>
                    <a:pt x="107" y="2691"/>
                  </a:lnTo>
                  <a:lnTo>
                    <a:pt x="131" y="2583"/>
                  </a:lnTo>
                  <a:lnTo>
                    <a:pt x="155" y="2478"/>
                  </a:lnTo>
                  <a:lnTo>
                    <a:pt x="181" y="2372"/>
                  </a:lnTo>
                  <a:lnTo>
                    <a:pt x="208" y="2269"/>
                  </a:lnTo>
                  <a:lnTo>
                    <a:pt x="239" y="2166"/>
                  </a:lnTo>
                  <a:lnTo>
                    <a:pt x="270" y="2065"/>
                  </a:lnTo>
                  <a:lnTo>
                    <a:pt x="301" y="1967"/>
                  </a:lnTo>
                  <a:lnTo>
                    <a:pt x="337" y="1866"/>
                  </a:lnTo>
                  <a:lnTo>
                    <a:pt x="373" y="1767"/>
                  </a:lnTo>
                  <a:lnTo>
                    <a:pt x="411" y="1668"/>
                  </a:lnTo>
                  <a:lnTo>
                    <a:pt x="420" y="1671"/>
                  </a:lnTo>
                  <a:lnTo>
                    <a:pt x="382" y="1769"/>
                  </a:lnTo>
                  <a:lnTo>
                    <a:pt x="346" y="1868"/>
                  </a:lnTo>
                  <a:lnTo>
                    <a:pt x="310" y="1969"/>
                  </a:lnTo>
                  <a:lnTo>
                    <a:pt x="279" y="2070"/>
                  </a:lnTo>
                  <a:lnTo>
                    <a:pt x="248" y="2171"/>
                  </a:lnTo>
                  <a:lnTo>
                    <a:pt x="217" y="2271"/>
                  </a:lnTo>
                  <a:lnTo>
                    <a:pt x="191" y="2375"/>
                  </a:lnTo>
                  <a:lnTo>
                    <a:pt x="165" y="2480"/>
                  </a:lnTo>
                  <a:lnTo>
                    <a:pt x="141" y="2585"/>
                  </a:lnTo>
                  <a:lnTo>
                    <a:pt x="117" y="2691"/>
                  </a:lnTo>
                  <a:lnTo>
                    <a:pt x="95" y="2801"/>
                  </a:lnTo>
                  <a:lnTo>
                    <a:pt x="76" y="2910"/>
                  </a:lnTo>
                  <a:lnTo>
                    <a:pt x="57" y="3023"/>
                  </a:lnTo>
                  <a:lnTo>
                    <a:pt x="40" y="3137"/>
                  </a:lnTo>
                  <a:lnTo>
                    <a:pt x="26" y="3254"/>
                  </a:lnTo>
                  <a:lnTo>
                    <a:pt x="12" y="3370"/>
                  </a:lnTo>
                  <a:lnTo>
                    <a:pt x="0" y="3370"/>
                  </a:lnTo>
                  <a:close/>
                  <a:moveTo>
                    <a:pt x="411" y="1668"/>
                  </a:moveTo>
                  <a:lnTo>
                    <a:pt x="449" y="1570"/>
                  </a:lnTo>
                  <a:lnTo>
                    <a:pt x="492" y="1471"/>
                  </a:lnTo>
                  <a:lnTo>
                    <a:pt x="535" y="1375"/>
                  </a:lnTo>
                  <a:lnTo>
                    <a:pt x="581" y="1276"/>
                  </a:lnTo>
                  <a:lnTo>
                    <a:pt x="628" y="1177"/>
                  </a:lnTo>
                  <a:lnTo>
                    <a:pt x="679" y="1079"/>
                  </a:lnTo>
                  <a:lnTo>
                    <a:pt x="729" y="980"/>
                  </a:lnTo>
                  <a:lnTo>
                    <a:pt x="781" y="881"/>
                  </a:lnTo>
                  <a:lnTo>
                    <a:pt x="839" y="780"/>
                  </a:lnTo>
                  <a:lnTo>
                    <a:pt x="896" y="682"/>
                  </a:lnTo>
                  <a:lnTo>
                    <a:pt x="956" y="579"/>
                  </a:lnTo>
                  <a:lnTo>
                    <a:pt x="1016" y="478"/>
                  </a:lnTo>
                  <a:lnTo>
                    <a:pt x="1080" y="372"/>
                  </a:lnTo>
                  <a:lnTo>
                    <a:pt x="1147" y="269"/>
                  </a:lnTo>
                  <a:lnTo>
                    <a:pt x="1214" y="162"/>
                  </a:lnTo>
                  <a:lnTo>
                    <a:pt x="1286" y="54"/>
                  </a:lnTo>
                  <a:lnTo>
                    <a:pt x="1293" y="59"/>
                  </a:lnTo>
                  <a:lnTo>
                    <a:pt x="1224" y="166"/>
                  </a:lnTo>
                  <a:lnTo>
                    <a:pt x="1154" y="274"/>
                  </a:lnTo>
                  <a:lnTo>
                    <a:pt x="1090" y="377"/>
                  </a:lnTo>
                  <a:lnTo>
                    <a:pt x="1025" y="482"/>
                  </a:lnTo>
                  <a:lnTo>
                    <a:pt x="963" y="583"/>
                  </a:lnTo>
                  <a:lnTo>
                    <a:pt x="903" y="684"/>
                  </a:lnTo>
                  <a:lnTo>
                    <a:pt x="846" y="785"/>
                  </a:lnTo>
                  <a:lnTo>
                    <a:pt x="791" y="886"/>
                  </a:lnTo>
                  <a:lnTo>
                    <a:pt x="738" y="985"/>
                  </a:lnTo>
                  <a:lnTo>
                    <a:pt x="686" y="1083"/>
                  </a:lnTo>
                  <a:lnTo>
                    <a:pt x="638" y="1182"/>
                  </a:lnTo>
                  <a:lnTo>
                    <a:pt x="590" y="1280"/>
                  </a:lnTo>
                  <a:lnTo>
                    <a:pt x="545" y="1377"/>
                  </a:lnTo>
                  <a:lnTo>
                    <a:pt x="502" y="1476"/>
                  </a:lnTo>
                  <a:lnTo>
                    <a:pt x="459" y="1574"/>
                  </a:lnTo>
                  <a:lnTo>
                    <a:pt x="420" y="1671"/>
                  </a:lnTo>
                  <a:lnTo>
                    <a:pt x="411" y="1668"/>
                  </a:lnTo>
                  <a:close/>
                  <a:moveTo>
                    <a:pt x="1286" y="54"/>
                  </a:moveTo>
                  <a:lnTo>
                    <a:pt x="1286" y="54"/>
                  </a:lnTo>
                  <a:lnTo>
                    <a:pt x="1291" y="56"/>
                  </a:lnTo>
                  <a:lnTo>
                    <a:pt x="1286" y="54"/>
                  </a:lnTo>
                  <a:close/>
                  <a:moveTo>
                    <a:pt x="1286" y="54"/>
                  </a:moveTo>
                  <a:lnTo>
                    <a:pt x="1312" y="36"/>
                  </a:lnTo>
                  <a:lnTo>
                    <a:pt x="1334" y="23"/>
                  </a:lnTo>
                  <a:lnTo>
                    <a:pt x="1358" y="11"/>
                  </a:lnTo>
                  <a:lnTo>
                    <a:pt x="1379" y="5"/>
                  </a:lnTo>
                  <a:lnTo>
                    <a:pt x="1381" y="14"/>
                  </a:lnTo>
                  <a:lnTo>
                    <a:pt x="1360" y="20"/>
                  </a:lnTo>
                  <a:lnTo>
                    <a:pt x="1338" y="29"/>
                  </a:lnTo>
                  <a:lnTo>
                    <a:pt x="1317" y="43"/>
                  </a:lnTo>
                  <a:lnTo>
                    <a:pt x="1293" y="61"/>
                  </a:lnTo>
                  <a:lnTo>
                    <a:pt x="1286" y="54"/>
                  </a:lnTo>
                  <a:close/>
                  <a:moveTo>
                    <a:pt x="1379" y="5"/>
                  </a:moveTo>
                  <a:lnTo>
                    <a:pt x="1401" y="0"/>
                  </a:lnTo>
                  <a:lnTo>
                    <a:pt x="1420" y="0"/>
                  </a:lnTo>
                  <a:lnTo>
                    <a:pt x="1439" y="2"/>
                  </a:lnTo>
                  <a:lnTo>
                    <a:pt x="1456" y="7"/>
                  </a:lnTo>
                  <a:lnTo>
                    <a:pt x="1451" y="16"/>
                  </a:lnTo>
                  <a:lnTo>
                    <a:pt x="1436" y="11"/>
                  </a:lnTo>
                  <a:lnTo>
                    <a:pt x="1420" y="9"/>
                  </a:lnTo>
                  <a:lnTo>
                    <a:pt x="1401" y="9"/>
                  </a:lnTo>
                  <a:lnTo>
                    <a:pt x="1381" y="14"/>
                  </a:lnTo>
                  <a:lnTo>
                    <a:pt x="1379" y="5"/>
                  </a:lnTo>
                  <a:close/>
                  <a:moveTo>
                    <a:pt x="1456" y="7"/>
                  </a:moveTo>
                  <a:lnTo>
                    <a:pt x="1472" y="16"/>
                  </a:lnTo>
                  <a:lnTo>
                    <a:pt x="1487" y="29"/>
                  </a:lnTo>
                  <a:lnTo>
                    <a:pt x="1499" y="45"/>
                  </a:lnTo>
                  <a:lnTo>
                    <a:pt x="1508" y="63"/>
                  </a:lnTo>
                  <a:lnTo>
                    <a:pt x="1501" y="65"/>
                  </a:lnTo>
                  <a:lnTo>
                    <a:pt x="1489" y="50"/>
                  </a:lnTo>
                  <a:lnTo>
                    <a:pt x="1479" y="36"/>
                  </a:lnTo>
                  <a:lnTo>
                    <a:pt x="1465" y="25"/>
                  </a:lnTo>
                  <a:lnTo>
                    <a:pt x="1451" y="16"/>
                  </a:lnTo>
                  <a:lnTo>
                    <a:pt x="1456" y="7"/>
                  </a:lnTo>
                  <a:close/>
                  <a:moveTo>
                    <a:pt x="1508" y="63"/>
                  </a:moveTo>
                  <a:lnTo>
                    <a:pt x="1518" y="85"/>
                  </a:lnTo>
                  <a:lnTo>
                    <a:pt x="1525" y="112"/>
                  </a:lnTo>
                  <a:lnTo>
                    <a:pt x="1530" y="141"/>
                  </a:lnTo>
                  <a:lnTo>
                    <a:pt x="1534" y="175"/>
                  </a:lnTo>
                  <a:lnTo>
                    <a:pt x="1522" y="175"/>
                  </a:lnTo>
                  <a:lnTo>
                    <a:pt x="1520" y="144"/>
                  </a:lnTo>
                  <a:lnTo>
                    <a:pt x="1515" y="115"/>
                  </a:lnTo>
                  <a:lnTo>
                    <a:pt x="1508" y="88"/>
                  </a:lnTo>
                  <a:lnTo>
                    <a:pt x="1501" y="65"/>
                  </a:lnTo>
                  <a:lnTo>
                    <a:pt x="1508" y="63"/>
                  </a:lnTo>
                  <a:close/>
                  <a:moveTo>
                    <a:pt x="1534" y="175"/>
                  </a:moveTo>
                  <a:lnTo>
                    <a:pt x="1532" y="177"/>
                  </a:lnTo>
                  <a:lnTo>
                    <a:pt x="1527" y="175"/>
                  </a:lnTo>
                  <a:lnTo>
                    <a:pt x="1534" y="175"/>
                  </a:lnTo>
                  <a:close/>
                  <a:moveTo>
                    <a:pt x="1532" y="177"/>
                  </a:moveTo>
                  <a:lnTo>
                    <a:pt x="1463" y="287"/>
                  </a:lnTo>
                  <a:lnTo>
                    <a:pt x="1396" y="393"/>
                  </a:lnTo>
                  <a:lnTo>
                    <a:pt x="1334" y="498"/>
                  </a:lnTo>
                  <a:lnTo>
                    <a:pt x="1271" y="599"/>
                  </a:lnTo>
                  <a:lnTo>
                    <a:pt x="1212" y="702"/>
                  </a:lnTo>
                  <a:lnTo>
                    <a:pt x="1154" y="801"/>
                  </a:lnTo>
                  <a:lnTo>
                    <a:pt x="1099" y="899"/>
                  </a:lnTo>
                  <a:lnTo>
                    <a:pt x="1047" y="996"/>
                  </a:lnTo>
                  <a:lnTo>
                    <a:pt x="994" y="1092"/>
                  </a:lnTo>
                  <a:lnTo>
                    <a:pt x="946" y="1189"/>
                  </a:lnTo>
                  <a:lnTo>
                    <a:pt x="898" y="1283"/>
                  </a:lnTo>
                  <a:lnTo>
                    <a:pt x="853" y="1377"/>
                  </a:lnTo>
                  <a:lnTo>
                    <a:pt x="810" y="1471"/>
                  </a:lnTo>
                  <a:lnTo>
                    <a:pt x="769" y="1565"/>
                  </a:lnTo>
                  <a:lnTo>
                    <a:pt x="729" y="1662"/>
                  </a:lnTo>
                  <a:lnTo>
                    <a:pt x="693" y="1756"/>
                  </a:lnTo>
                  <a:lnTo>
                    <a:pt x="683" y="1751"/>
                  </a:lnTo>
                  <a:lnTo>
                    <a:pt x="722" y="1657"/>
                  </a:lnTo>
                  <a:lnTo>
                    <a:pt x="760" y="1563"/>
                  </a:lnTo>
                  <a:lnTo>
                    <a:pt x="800" y="1469"/>
                  </a:lnTo>
                  <a:lnTo>
                    <a:pt x="846" y="1375"/>
                  </a:lnTo>
                  <a:lnTo>
                    <a:pt x="889" y="1278"/>
                  </a:lnTo>
                  <a:lnTo>
                    <a:pt x="937" y="1184"/>
                  </a:lnTo>
                  <a:lnTo>
                    <a:pt x="987" y="1088"/>
                  </a:lnTo>
                  <a:lnTo>
                    <a:pt x="1037" y="991"/>
                  </a:lnTo>
                  <a:lnTo>
                    <a:pt x="1090" y="895"/>
                  </a:lnTo>
                  <a:lnTo>
                    <a:pt x="1145" y="796"/>
                  </a:lnTo>
                  <a:lnTo>
                    <a:pt x="1202" y="698"/>
                  </a:lnTo>
                  <a:lnTo>
                    <a:pt x="1262" y="597"/>
                  </a:lnTo>
                  <a:lnTo>
                    <a:pt x="1324" y="493"/>
                  </a:lnTo>
                  <a:lnTo>
                    <a:pt x="1389" y="388"/>
                  </a:lnTo>
                  <a:lnTo>
                    <a:pt x="1456" y="280"/>
                  </a:lnTo>
                  <a:lnTo>
                    <a:pt x="1525" y="173"/>
                  </a:lnTo>
                  <a:lnTo>
                    <a:pt x="1532" y="177"/>
                  </a:lnTo>
                  <a:close/>
                  <a:moveTo>
                    <a:pt x="693" y="1756"/>
                  </a:moveTo>
                  <a:lnTo>
                    <a:pt x="655" y="1850"/>
                  </a:lnTo>
                  <a:lnTo>
                    <a:pt x="621" y="1946"/>
                  </a:lnTo>
                  <a:lnTo>
                    <a:pt x="588" y="2043"/>
                  </a:lnTo>
                  <a:lnTo>
                    <a:pt x="557" y="2141"/>
                  </a:lnTo>
                  <a:lnTo>
                    <a:pt x="526" y="2240"/>
                  </a:lnTo>
                  <a:lnTo>
                    <a:pt x="497" y="2341"/>
                  </a:lnTo>
                  <a:lnTo>
                    <a:pt x="471" y="2444"/>
                  </a:lnTo>
                  <a:lnTo>
                    <a:pt x="444" y="2547"/>
                  </a:lnTo>
                  <a:lnTo>
                    <a:pt x="418" y="2653"/>
                  </a:lnTo>
                  <a:lnTo>
                    <a:pt x="394" y="2760"/>
                  </a:lnTo>
                  <a:lnTo>
                    <a:pt x="373" y="2870"/>
                  </a:lnTo>
                  <a:lnTo>
                    <a:pt x="351" y="2982"/>
                  </a:lnTo>
                  <a:lnTo>
                    <a:pt x="329" y="3099"/>
                  </a:lnTo>
                  <a:lnTo>
                    <a:pt x="310" y="3218"/>
                  </a:lnTo>
                  <a:lnTo>
                    <a:pt x="291" y="3339"/>
                  </a:lnTo>
                  <a:lnTo>
                    <a:pt x="272" y="3462"/>
                  </a:lnTo>
                  <a:lnTo>
                    <a:pt x="263" y="3460"/>
                  </a:lnTo>
                  <a:lnTo>
                    <a:pt x="282" y="3336"/>
                  </a:lnTo>
                  <a:lnTo>
                    <a:pt x="301" y="3215"/>
                  </a:lnTo>
                  <a:lnTo>
                    <a:pt x="320" y="3097"/>
                  </a:lnTo>
                  <a:lnTo>
                    <a:pt x="341" y="2982"/>
                  </a:lnTo>
                  <a:lnTo>
                    <a:pt x="363" y="2868"/>
                  </a:lnTo>
                  <a:lnTo>
                    <a:pt x="384" y="2758"/>
                  </a:lnTo>
                  <a:lnTo>
                    <a:pt x="408" y="2650"/>
                  </a:lnTo>
                  <a:lnTo>
                    <a:pt x="435" y="2545"/>
                  </a:lnTo>
                  <a:lnTo>
                    <a:pt x="461" y="2442"/>
                  </a:lnTo>
                  <a:lnTo>
                    <a:pt x="487" y="2339"/>
                  </a:lnTo>
                  <a:lnTo>
                    <a:pt x="516" y="2238"/>
                  </a:lnTo>
                  <a:lnTo>
                    <a:pt x="547" y="2139"/>
                  </a:lnTo>
                  <a:lnTo>
                    <a:pt x="578" y="2041"/>
                  </a:lnTo>
                  <a:lnTo>
                    <a:pt x="612" y="1944"/>
                  </a:lnTo>
                  <a:lnTo>
                    <a:pt x="647" y="1848"/>
                  </a:lnTo>
                  <a:lnTo>
                    <a:pt x="683" y="1751"/>
                  </a:lnTo>
                  <a:lnTo>
                    <a:pt x="693" y="1756"/>
                  </a:lnTo>
                  <a:close/>
                  <a:moveTo>
                    <a:pt x="272" y="3462"/>
                  </a:moveTo>
                  <a:lnTo>
                    <a:pt x="272" y="3464"/>
                  </a:lnTo>
                  <a:lnTo>
                    <a:pt x="267" y="3462"/>
                  </a:lnTo>
                  <a:lnTo>
                    <a:pt x="272" y="346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</p:grpSp>
      <p:grpSp>
        <p:nvGrpSpPr>
          <p:cNvPr id="17547" name="Group 139"/>
          <p:cNvGrpSpPr>
            <a:grpSpLocks/>
          </p:cNvGrpSpPr>
          <p:nvPr/>
        </p:nvGrpSpPr>
        <p:grpSpPr bwMode="auto">
          <a:xfrm>
            <a:off x="4456510" y="2609851"/>
            <a:ext cx="1194197" cy="2227660"/>
            <a:chOff x="2741" y="1328"/>
            <a:chExt cx="1003" cy="1871"/>
          </a:xfrm>
        </p:grpSpPr>
        <p:sp>
          <p:nvSpPr>
            <p:cNvPr id="17548" name="AutoShape 140"/>
            <p:cNvSpPr>
              <a:spLocks noChangeAspect="1" noChangeArrowheads="1" noTextEdit="1"/>
            </p:cNvSpPr>
            <p:nvPr/>
          </p:nvSpPr>
          <p:spPr bwMode="auto">
            <a:xfrm rot="68490249">
              <a:off x="2749" y="2568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49" name="Freeform 141"/>
            <p:cNvSpPr>
              <a:spLocks/>
            </p:cNvSpPr>
            <p:nvPr/>
          </p:nvSpPr>
          <p:spPr bwMode="auto">
            <a:xfrm rot="68490249">
              <a:off x="2760" y="2842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0" name="Freeform 142"/>
            <p:cNvSpPr>
              <a:spLocks/>
            </p:cNvSpPr>
            <p:nvPr/>
          </p:nvSpPr>
          <p:spPr bwMode="auto">
            <a:xfrm rot="68490249">
              <a:off x="2760" y="2842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1" name="Freeform 143"/>
            <p:cNvSpPr>
              <a:spLocks/>
            </p:cNvSpPr>
            <p:nvPr/>
          </p:nvSpPr>
          <p:spPr bwMode="auto">
            <a:xfrm rot="68490249">
              <a:off x="2885" y="2723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2" name="Rectangle 144"/>
            <p:cNvSpPr>
              <a:spLocks noChangeArrowheads="1"/>
            </p:cNvSpPr>
            <p:nvPr/>
          </p:nvSpPr>
          <p:spPr bwMode="auto">
            <a:xfrm rot="180237">
              <a:off x="2900" y="3015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7553" name="AutoShape 145"/>
            <p:cNvSpPr>
              <a:spLocks noChangeAspect="1" noChangeArrowheads="1" noTextEdit="1"/>
            </p:cNvSpPr>
            <p:nvPr/>
          </p:nvSpPr>
          <p:spPr bwMode="auto">
            <a:xfrm rot="68490249">
              <a:off x="2987" y="2588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4" name="Freeform 146"/>
            <p:cNvSpPr>
              <a:spLocks/>
            </p:cNvSpPr>
            <p:nvPr/>
          </p:nvSpPr>
          <p:spPr bwMode="auto">
            <a:xfrm rot="68490249">
              <a:off x="2998" y="2862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5" name="Freeform 147"/>
            <p:cNvSpPr>
              <a:spLocks/>
            </p:cNvSpPr>
            <p:nvPr/>
          </p:nvSpPr>
          <p:spPr bwMode="auto">
            <a:xfrm rot="68490249">
              <a:off x="2998" y="2862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6" name="Freeform 148"/>
            <p:cNvSpPr>
              <a:spLocks/>
            </p:cNvSpPr>
            <p:nvPr/>
          </p:nvSpPr>
          <p:spPr bwMode="auto">
            <a:xfrm rot="68490249">
              <a:off x="3123" y="2743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7" name="Rectangle 149"/>
            <p:cNvSpPr>
              <a:spLocks noChangeArrowheads="1"/>
            </p:cNvSpPr>
            <p:nvPr/>
          </p:nvSpPr>
          <p:spPr bwMode="auto">
            <a:xfrm rot="180237">
              <a:off x="3138" y="3035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7558" name="AutoShape 150"/>
            <p:cNvSpPr>
              <a:spLocks noChangeAspect="1" noChangeArrowheads="1" noTextEdit="1"/>
            </p:cNvSpPr>
            <p:nvPr/>
          </p:nvSpPr>
          <p:spPr bwMode="auto">
            <a:xfrm rot="-38615149">
              <a:off x="3279" y="2609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59" name="Freeform 151"/>
            <p:cNvSpPr>
              <a:spLocks/>
            </p:cNvSpPr>
            <p:nvPr/>
          </p:nvSpPr>
          <p:spPr bwMode="auto">
            <a:xfrm rot="-38615149">
              <a:off x="3329" y="2844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60" name="Freeform 152"/>
            <p:cNvSpPr>
              <a:spLocks/>
            </p:cNvSpPr>
            <p:nvPr/>
          </p:nvSpPr>
          <p:spPr bwMode="auto">
            <a:xfrm rot="-38615149">
              <a:off x="3329" y="2844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61" name="Freeform 153"/>
            <p:cNvSpPr>
              <a:spLocks/>
            </p:cNvSpPr>
            <p:nvPr/>
          </p:nvSpPr>
          <p:spPr bwMode="auto">
            <a:xfrm rot="-38615149">
              <a:off x="3393" y="2746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7562" name="Rectangle 154"/>
            <p:cNvSpPr>
              <a:spLocks noChangeArrowheads="1"/>
            </p:cNvSpPr>
            <p:nvPr/>
          </p:nvSpPr>
          <p:spPr bwMode="auto">
            <a:xfrm rot="21433583">
              <a:off x="3430" y="2843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7563" name="AutoShape 155"/>
            <p:cNvSpPr>
              <a:spLocks noChangeArrowheads="1"/>
            </p:cNvSpPr>
            <p:nvPr/>
          </p:nvSpPr>
          <p:spPr bwMode="auto">
            <a:xfrm>
              <a:off x="2876" y="2658"/>
              <a:ext cx="666" cy="104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7564" name="AutoShape 156"/>
            <p:cNvSpPr>
              <a:spLocks noChangeArrowheads="1"/>
            </p:cNvSpPr>
            <p:nvPr/>
          </p:nvSpPr>
          <p:spPr bwMode="auto">
            <a:xfrm>
              <a:off x="3174" y="1387"/>
              <a:ext cx="128" cy="1338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7565" name="Line 157"/>
            <p:cNvSpPr>
              <a:spLocks noChangeShapeType="1"/>
            </p:cNvSpPr>
            <p:nvPr/>
          </p:nvSpPr>
          <p:spPr bwMode="auto">
            <a:xfrm flipV="1">
              <a:off x="3238" y="1328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sp>
        <p:nvSpPr>
          <p:cNvPr id="17566" name="Oval 158"/>
          <p:cNvSpPr>
            <a:spLocks noChangeArrowheads="1"/>
          </p:cNvSpPr>
          <p:nvPr/>
        </p:nvSpPr>
        <p:spPr bwMode="auto">
          <a:xfrm>
            <a:off x="4647010" y="18192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67" name="Oval 159"/>
          <p:cNvSpPr>
            <a:spLocks noChangeArrowheads="1"/>
          </p:cNvSpPr>
          <p:nvPr/>
        </p:nvSpPr>
        <p:spPr bwMode="auto">
          <a:xfrm>
            <a:off x="3729039" y="1752601"/>
            <a:ext cx="822722" cy="82272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68" name="Oval 160"/>
          <p:cNvSpPr>
            <a:spLocks noChangeArrowheads="1"/>
          </p:cNvSpPr>
          <p:nvPr/>
        </p:nvSpPr>
        <p:spPr bwMode="auto">
          <a:xfrm>
            <a:off x="2750345" y="1683545"/>
            <a:ext cx="822722" cy="82272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69" name="Oval 161"/>
          <p:cNvSpPr>
            <a:spLocks noChangeArrowheads="1"/>
          </p:cNvSpPr>
          <p:nvPr/>
        </p:nvSpPr>
        <p:spPr bwMode="auto">
          <a:xfrm>
            <a:off x="1784747" y="15525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70" name="Line 162"/>
          <p:cNvSpPr>
            <a:spLocks noChangeShapeType="1"/>
          </p:cNvSpPr>
          <p:nvPr/>
        </p:nvSpPr>
        <p:spPr bwMode="auto">
          <a:xfrm>
            <a:off x="2593181" y="19812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71" name="Line 163"/>
          <p:cNvSpPr>
            <a:spLocks noChangeShapeType="1"/>
          </p:cNvSpPr>
          <p:nvPr/>
        </p:nvSpPr>
        <p:spPr bwMode="auto">
          <a:xfrm>
            <a:off x="3564731" y="211455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72" name="Line 164"/>
          <p:cNvSpPr>
            <a:spLocks noChangeShapeType="1"/>
          </p:cNvSpPr>
          <p:nvPr/>
        </p:nvSpPr>
        <p:spPr bwMode="auto">
          <a:xfrm>
            <a:off x="4536281" y="223837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73" name="Line 165"/>
          <p:cNvSpPr>
            <a:spLocks noChangeShapeType="1"/>
          </p:cNvSpPr>
          <p:nvPr/>
        </p:nvSpPr>
        <p:spPr bwMode="auto">
          <a:xfrm>
            <a:off x="4526756" y="22098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74" name="Line 166"/>
          <p:cNvSpPr>
            <a:spLocks noChangeShapeType="1"/>
          </p:cNvSpPr>
          <p:nvPr/>
        </p:nvSpPr>
        <p:spPr bwMode="auto">
          <a:xfrm flipV="1">
            <a:off x="5450681" y="2095500"/>
            <a:ext cx="228600" cy="66675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7575" name="Text Box 167"/>
          <p:cNvSpPr txBox="1">
            <a:spLocks noChangeArrowheads="1"/>
          </p:cNvSpPr>
          <p:nvPr/>
        </p:nvSpPr>
        <p:spPr bwMode="auto">
          <a:xfrm>
            <a:off x="1801131" y="1759744"/>
            <a:ext cx="764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MET</a:t>
            </a:r>
          </a:p>
        </p:txBody>
      </p:sp>
      <p:sp>
        <p:nvSpPr>
          <p:cNvPr id="17576" name="Text Box 168"/>
          <p:cNvSpPr txBox="1">
            <a:spLocks noChangeArrowheads="1"/>
          </p:cNvSpPr>
          <p:nvPr/>
        </p:nvSpPr>
        <p:spPr bwMode="auto">
          <a:xfrm>
            <a:off x="2799519" y="186451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7577" name="Text Box 169"/>
          <p:cNvSpPr txBox="1">
            <a:spLocks noChangeArrowheads="1"/>
          </p:cNvSpPr>
          <p:nvPr/>
        </p:nvSpPr>
        <p:spPr bwMode="auto">
          <a:xfrm>
            <a:off x="3790119" y="198834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CYS</a:t>
            </a:r>
          </a:p>
        </p:txBody>
      </p:sp>
      <p:sp>
        <p:nvSpPr>
          <p:cNvPr id="17578" name="Text Box 170"/>
          <p:cNvSpPr txBox="1">
            <a:spLocks noChangeArrowheads="1"/>
          </p:cNvSpPr>
          <p:nvPr/>
        </p:nvSpPr>
        <p:spPr bwMode="auto">
          <a:xfrm>
            <a:off x="4686659" y="204549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7579" name="Text Box 171"/>
          <p:cNvSpPr txBox="1">
            <a:spLocks noChangeArrowheads="1"/>
          </p:cNvSpPr>
          <p:nvPr/>
        </p:nvSpPr>
        <p:spPr bwMode="auto">
          <a:xfrm>
            <a:off x="7172202" y="1207294"/>
            <a:ext cx="73129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THR</a:t>
            </a:r>
          </a:p>
        </p:txBody>
      </p:sp>
      <p:cxnSp>
        <p:nvCxnSpPr>
          <p:cNvPr id="172" name="Straight Arrow Connector 171"/>
          <p:cNvCxnSpPr/>
          <p:nvPr/>
        </p:nvCxnSpPr>
        <p:spPr>
          <a:xfrm flipH="1" flipV="1">
            <a:off x="8031837" y="3985458"/>
            <a:ext cx="376668" cy="25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-3562" y="4978428"/>
            <a:ext cx="1584016" cy="342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ARN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297255" y="869868"/>
            <a:ext cx="2313269" cy="395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733789" y="1943084"/>
            <a:ext cx="1369878" cy="3737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659125" y="4255455"/>
            <a:ext cx="1305222" cy="374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Acticodon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395568" y="5366561"/>
            <a:ext cx="1568780" cy="449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Arrow Connector 177"/>
          <p:cNvCxnSpPr>
            <a:endCxn id="179" idx="1"/>
          </p:cNvCxnSpPr>
          <p:nvPr/>
        </p:nvCxnSpPr>
        <p:spPr>
          <a:xfrm flipH="1" flipV="1">
            <a:off x="6992373" y="5145783"/>
            <a:ext cx="968096" cy="215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Left Brace 178"/>
          <p:cNvSpPr/>
          <p:nvPr/>
        </p:nvSpPr>
        <p:spPr>
          <a:xfrm rot="15959669">
            <a:off x="6847273" y="4624395"/>
            <a:ext cx="271250" cy="7721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950"/>
          </a:p>
        </p:txBody>
      </p:sp>
    </p:spTree>
    <p:extLst>
      <p:ext uri="{BB962C8B-B14F-4D97-AF65-F5344CB8AC3E}">
        <p14:creationId xmlns:p14="http://schemas.microsoft.com/office/powerpoint/2010/main" val="10374892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416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023 L -0.15312 0.1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1638 0.130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4" grpId="0" animBg="1"/>
      <p:bldP spid="17579" grpId="0"/>
      <p:bldP spid="1757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 rot="10800000">
            <a:off x="3649266" y="1193006"/>
            <a:ext cx="3771900" cy="4706541"/>
            <a:chOff x="1437" y="1333"/>
            <a:chExt cx="556" cy="8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993108" y="4598195"/>
            <a:ext cx="689372" cy="716756"/>
            <a:chOff x="2735" y="1681"/>
            <a:chExt cx="579" cy="602"/>
          </a:xfrm>
        </p:grpSpPr>
        <p:sp>
          <p:nvSpPr>
            <p:cNvPr id="18438" name="AutoShape 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1493045" y="4514850"/>
            <a:ext cx="1475185" cy="839391"/>
            <a:chOff x="246" y="2928"/>
            <a:chExt cx="1239" cy="705"/>
          </a:xfrm>
        </p:grpSpPr>
        <p:grpSp>
          <p:nvGrpSpPr>
            <p:cNvPr id="18444" name="Group 12"/>
            <p:cNvGrpSpPr>
              <a:grpSpLocks/>
            </p:cNvGrpSpPr>
            <p:nvPr/>
          </p:nvGrpSpPr>
          <p:grpSpPr bwMode="auto">
            <a:xfrm>
              <a:off x="246" y="2928"/>
              <a:ext cx="420" cy="656"/>
              <a:chOff x="1920" y="1584"/>
              <a:chExt cx="420" cy="656"/>
            </a:xfrm>
          </p:grpSpPr>
          <p:sp>
            <p:nvSpPr>
              <p:cNvPr id="18445" name="AutoShape 13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47" name="Freeform 15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48" name="Freeform 16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49" name="Rectangle 17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8450" name="Group 18"/>
            <p:cNvGrpSpPr>
              <a:grpSpLocks/>
            </p:cNvGrpSpPr>
            <p:nvPr/>
          </p:nvGrpSpPr>
          <p:grpSpPr bwMode="auto">
            <a:xfrm>
              <a:off x="434" y="3046"/>
              <a:ext cx="568" cy="506"/>
              <a:chOff x="2111" y="1727"/>
              <a:chExt cx="568" cy="506"/>
            </a:xfrm>
          </p:grpSpPr>
          <p:sp>
            <p:nvSpPr>
              <p:cNvPr id="18451" name="AutoShape 19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52" name="Freeform 20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53" name="Freeform 21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54" name="Freeform 22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1064" y="3120"/>
              <a:ext cx="421" cy="513"/>
              <a:chOff x="2543" y="1727"/>
              <a:chExt cx="421" cy="513"/>
            </a:xfrm>
          </p:grpSpPr>
          <p:sp>
            <p:nvSpPr>
              <p:cNvPr id="18457" name="AutoShape 25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59" name="Freeform 27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</p:grp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2752725" y="4761311"/>
            <a:ext cx="501254" cy="610790"/>
            <a:chOff x="2543" y="1727"/>
            <a:chExt cx="421" cy="513"/>
          </a:xfrm>
        </p:grpSpPr>
        <p:sp>
          <p:nvSpPr>
            <p:cNvPr id="18463" name="AutoShape 3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2968228" y="4629151"/>
            <a:ext cx="689372" cy="716756"/>
            <a:chOff x="2735" y="1681"/>
            <a:chExt cx="579" cy="602"/>
          </a:xfrm>
        </p:grpSpPr>
        <p:sp>
          <p:nvSpPr>
            <p:cNvPr id="18469" name="AutoShape 37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474" name="Group 42"/>
          <p:cNvGrpSpPr>
            <a:grpSpLocks/>
          </p:cNvGrpSpPr>
          <p:nvPr/>
        </p:nvGrpSpPr>
        <p:grpSpPr bwMode="auto">
          <a:xfrm>
            <a:off x="3311129" y="4743451"/>
            <a:ext cx="676275" cy="602456"/>
            <a:chOff x="2111" y="1727"/>
            <a:chExt cx="568" cy="506"/>
          </a:xfrm>
        </p:grpSpPr>
        <p:sp>
          <p:nvSpPr>
            <p:cNvPr id="18475" name="AutoShape 43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8" name="Freeform 46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480" name="Group 48"/>
          <p:cNvGrpSpPr>
            <a:grpSpLocks/>
          </p:cNvGrpSpPr>
          <p:nvPr/>
        </p:nvGrpSpPr>
        <p:grpSpPr bwMode="auto">
          <a:xfrm>
            <a:off x="3596878" y="4629151"/>
            <a:ext cx="689372" cy="716756"/>
            <a:chOff x="2735" y="1681"/>
            <a:chExt cx="579" cy="602"/>
          </a:xfrm>
        </p:grpSpPr>
        <p:sp>
          <p:nvSpPr>
            <p:cNvPr id="18481" name="AutoShape 4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82" name="Freeform 5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83" name="Freeform 5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84" name="Freeform 5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486" name="Group 54"/>
          <p:cNvGrpSpPr>
            <a:grpSpLocks/>
          </p:cNvGrpSpPr>
          <p:nvPr/>
        </p:nvGrpSpPr>
        <p:grpSpPr bwMode="auto">
          <a:xfrm>
            <a:off x="3939779" y="4743451"/>
            <a:ext cx="676275" cy="602456"/>
            <a:chOff x="2111" y="1727"/>
            <a:chExt cx="568" cy="506"/>
          </a:xfrm>
        </p:grpSpPr>
        <p:sp>
          <p:nvSpPr>
            <p:cNvPr id="18487" name="AutoShape 55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88" name="Freeform 56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90" name="Freeform 58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91" name="Rectangle 59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492" name="Group 60"/>
          <p:cNvGrpSpPr>
            <a:grpSpLocks/>
          </p:cNvGrpSpPr>
          <p:nvPr/>
        </p:nvGrpSpPr>
        <p:grpSpPr bwMode="auto">
          <a:xfrm>
            <a:off x="4352925" y="4743450"/>
            <a:ext cx="501254" cy="610791"/>
            <a:chOff x="2543" y="1727"/>
            <a:chExt cx="421" cy="513"/>
          </a:xfrm>
        </p:grpSpPr>
        <p:sp>
          <p:nvSpPr>
            <p:cNvPr id="18493" name="AutoShape 6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94" name="Freeform 6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95" name="Freeform 6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96" name="Freeform 6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497" name="Rectangle 6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498" name="Group 66"/>
          <p:cNvGrpSpPr>
            <a:grpSpLocks/>
          </p:cNvGrpSpPr>
          <p:nvPr/>
        </p:nvGrpSpPr>
        <p:grpSpPr bwMode="auto">
          <a:xfrm>
            <a:off x="4638675" y="4761311"/>
            <a:ext cx="501254" cy="610790"/>
            <a:chOff x="2543" y="1727"/>
            <a:chExt cx="421" cy="513"/>
          </a:xfrm>
        </p:grpSpPr>
        <p:sp>
          <p:nvSpPr>
            <p:cNvPr id="18499" name="AutoShape 67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0" name="Freeform 68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1" name="Freeform 6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2" name="Freeform 70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04" name="Group 72"/>
          <p:cNvGrpSpPr>
            <a:grpSpLocks/>
          </p:cNvGrpSpPr>
          <p:nvPr/>
        </p:nvGrpSpPr>
        <p:grpSpPr bwMode="auto">
          <a:xfrm>
            <a:off x="4854178" y="4629151"/>
            <a:ext cx="689372" cy="716756"/>
            <a:chOff x="2735" y="1681"/>
            <a:chExt cx="579" cy="602"/>
          </a:xfrm>
        </p:grpSpPr>
        <p:sp>
          <p:nvSpPr>
            <p:cNvPr id="18505" name="AutoShape 73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6" name="Freeform 74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7" name="Freeform 7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8" name="Freeform 76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10" name="Group 78"/>
          <p:cNvGrpSpPr>
            <a:grpSpLocks/>
          </p:cNvGrpSpPr>
          <p:nvPr/>
        </p:nvGrpSpPr>
        <p:grpSpPr bwMode="auto">
          <a:xfrm>
            <a:off x="5311378" y="4572000"/>
            <a:ext cx="500063" cy="781050"/>
            <a:chOff x="1920" y="1584"/>
            <a:chExt cx="420" cy="656"/>
          </a:xfrm>
        </p:grpSpPr>
        <p:sp>
          <p:nvSpPr>
            <p:cNvPr id="18511" name="AutoShape 79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12" name="Freeform 80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13" name="Freeform 81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14" name="Freeform 82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15" name="Rectangle 83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16" name="Group 84"/>
          <p:cNvGrpSpPr>
            <a:grpSpLocks/>
          </p:cNvGrpSpPr>
          <p:nvPr/>
        </p:nvGrpSpPr>
        <p:grpSpPr bwMode="auto">
          <a:xfrm>
            <a:off x="5663805" y="4647011"/>
            <a:ext cx="501253" cy="610790"/>
            <a:chOff x="2543" y="1727"/>
            <a:chExt cx="421" cy="513"/>
          </a:xfrm>
        </p:grpSpPr>
        <p:sp>
          <p:nvSpPr>
            <p:cNvPr id="18517" name="AutoShape 85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18" name="Freeform 86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19" name="Freeform 87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20" name="Freeform 88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21" name="Rectangle 89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22" name="Group 90"/>
          <p:cNvGrpSpPr>
            <a:grpSpLocks/>
          </p:cNvGrpSpPr>
          <p:nvPr/>
        </p:nvGrpSpPr>
        <p:grpSpPr bwMode="auto">
          <a:xfrm>
            <a:off x="5882879" y="4572001"/>
            <a:ext cx="676275" cy="602456"/>
            <a:chOff x="2111" y="1727"/>
            <a:chExt cx="568" cy="506"/>
          </a:xfrm>
        </p:grpSpPr>
        <p:sp>
          <p:nvSpPr>
            <p:cNvPr id="18523" name="AutoShape 91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24" name="Freeform 92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25" name="Freeform 93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26" name="Freeform 94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27" name="Rectangle 95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28" name="Group 96"/>
          <p:cNvGrpSpPr>
            <a:grpSpLocks/>
          </p:cNvGrpSpPr>
          <p:nvPr/>
        </p:nvGrpSpPr>
        <p:grpSpPr bwMode="auto">
          <a:xfrm>
            <a:off x="6225779" y="4514851"/>
            <a:ext cx="676275" cy="602456"/>
            <a:chOff x="2111" y="1727"/>
            <a:chExt cx="568" cy="506"/>
          </a:xfrm>
        </p:grpSpPr>
        <p:sp>
          <p:nvSpPr>
            <p:cNvPr id="18529" name="AutoShape 97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0" name="Freeform 98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1" name="Freeform 99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2" name="Freeform 100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3" name="Rectangle 101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34" name="Group 102"/>
          <p:cNvGrpSpPr>
            <a:grpSpLocks/>
          </p:cNvGrpSpPr>
          <p:nvPr/>
        </p:nvGrpSpPr>
        <p:grpSpPr bwMode="auto">
          <a:xfrm>
            <a:off x="6625828" y="4400550"/>
            <a:ext cx="500063" cy="781050"/>
            <a:chOff x="1920" y="1584"/>
            <a:chExt cx="420" cy="656"/>
          </a:xfrm>
        </p:grpSpPr>
        <p:sp>
          <p:nvSpPr>
            <p:cNvPr id="18535" name="AutoShape 103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6" name="Freeform 104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7" name="Freeform 105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8" name="Freeform 106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39" name="Rectangle 107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40" name="Group 108"/>
          <p:cNvGrpSpPr>
            <a:grpSpLocks/>
          </p:cNvGrpSpPr>
          <p:nvPr/>
        </p:nvGrpSpPr>
        <p:grpSpPr bwMode="auto">
          <a:xfrm>
            <a:off x="6854428" y="4286251"/>
            <a:ext cx="689372" cy="716756"/>
            <a:chOff x="2735" y="1681"/>
            <a:chExt cx="579" cy="602"/>
          </a:xfrm>
        </p:grpSpPr>
        <p:sp>
          <p:nvSpPr>
            <p:cNvPr id="18541" name="AutoShape 10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42" name="Freeform 11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43" name="Freeform 11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44" name="Freeform 11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45" name="Rectangle 11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8546" name="Group 114"/>
          <p:cNvGrpSpPr>
            <a:grpSpLocks noChangeAspect="1"/>
          </p:cNvGrpSpPr>
          <p:nvPr/>
        </p:nvGrpSpPr>
        <p:grpSpPr bwMode="auto">
          <a:xfrm rot="15044801">
            <a:off x="3581400" y="1752600"/>
            <a:ext cx="2152650" cy="6686550"/>
            <a:chOff x="2112" y="380"/>
            <a:chExt cx="1554" cy="3556"/>
          </a:xfrm>
        </p:grpSpPr>
        <p:sp>
          <p:nvSpPr>
            <p:cNvPr id="1854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112" y="380"/>
              <a:ext cx="155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48" name="Freeform 116"/>
            <p:cNvSpPr>
              <a:spLocks/>
            </p:cNvSpPr>
            <p:nvPr/>
          </p:nvSpPr>
          <p:spPr bwMode="auto">
            <a:xfrm>
              <a:off x="2129" y="396"/>
              <a:ext cx="1520" cy="3524"/>
            </a:xfrm>
            <a:custGeom>
              <a:avLst/>
              <a:gdLst>
                <a:gd name="T0" fmla="*/ 244 w 1520"/>
                <a:gd name="T1" fmla="*/ 3475 h 3524"/>
                <a:gd name="T2" fmla="*/ 210 w 1520"/>
                <a:gd name="T3" fmla="*/ 3502 h 3524"/>
                <a:gd name="T4" fmla="*/ 172 w 1520"/>
                <a:gd name="T5" fmla="*/ 3520 h 3524"/>
                <a:gd name="T6" fmla="*/ 134 w 1520"/>
                <a:gd name="T7" fmla="*/ 3524 h 3524"/>
                <a:gd name="T8" fmla="*/ 98 w 1520"/>
                <a:gd name="T9" fmla="*/ 3518 h 3524"/>
                <a:gd name="T10" fmla="*/ 64 w 1520"/>
                <a:gd name="T11" fmla="*/ 3495 h 3524"/>
                <a:gd name="T12" fmla="*/ 33 w 1520"/>
                <a:gd name="T13" fmla="*/ 3455 h 3524"/>
                <a:gd name="T14" fmla="*/ 9 w 1520"/>
                <a:gd name="T15" fmla="*/ 3401 h 3524"/>
                <a:gd name="T16" fmla="*/ 12 w 1520"/>
                <a:gd name="T17" fmla="*/ 3246 h 3524"/>
                <a:gd name="T18" fmla="*/ 45 w 1520"/>
                <a:gd name="T19" fmla="*/ 3018 h 3524"/>
                <a:gd name="T20" fmla="*/ 83 w 1520"/>
                <a:gd name="T21" fmla="*/ 2796 h 3524"/>
                <a:gd name="T22" fmla="*/ 129 w 1520"/>
                <a:gd name="T23" fmla="*/ 2578 h 3524"/>
                <a:gd name="T24" fmla="*/ 179 w 1520"/>
                <a:gd name="T25" fmla="*/ 2370 h 3524"/>
                <a:gd name="T26" fmla="*/ 236 w 1520"/>
                <a:gd name="T27" fmla="*/ 2163 h 3524"/>
                <a:gd name="T28" fmla="*/ 299 w 1520"/>
                <a:gd name="T29" fmla="*/ 1962 h 3524"/>
                <a:gd name="T30" fmla="*/ 370 w 1520"/>
                <a:gd name="T31" fmla="*/ 1764 h 3524"/>
                <a:gd name="T32" fmla="*/ 447 w 1520"/>
                <a:gd name="T33" fmla="*/ 1567 h 3524"/>
                <a:gd name="T34" fmla="*/ 533 w 1520"/>
                <a:gd name="T35" fmla="*/ 1370 h 3524"/>
                <a:gd name="T36" fmla="*/ 626 w 1520"/>
                <a:gd name="T37" fmla="*/ 1175 h 3524"/>
                <a:gd name="T38" fmla="*/ 727 w 1520"/>
                <a:gd name="T39" fmla="*/ 977 h 3524"/>
                <a:gd name="T40" fmla="*/ 834 w 1520"/>
                <a:gd name="T41" fmla="*/ 778 h 3524"/>
                <a:gd name="T42" fmla="*/ 951 w 1520"/>
                <a:gd name="T43" fmla="*/ 576 h 3524"/>
                <a:gd name="T44" fmla="*/ 1145 w 1520"/>
                <a:gd name="T45" fmla="*/ 267 h 3524"/>
                <a:gd name="T46" fmla="*/ 1307 w 1520"/>
                <a:gd name="T47" fmla="*/ 36 h 3524"/>
                <a:gd name="T48" fmla="*/ 1353 w 1520"/>
                <a:gd name="T49" fmla="*/ 11 h 3524"/>
                <a:gd name="T50" fmla="*/ 1396 w 1520"/>
                <a:gd name="T51" fmla="*/ 0 h 3524"/>
                <a:gd name="T52" fmla="*/ 1434 w 1520"/>
                <a:gd name="T53" fmla="*/ 2 h 3524"/>
                <a:gd name="T54" fmla="*/ 1465 w 1520"/>
                <a:gd name="T55" fmla="*/ 18 h 3524"/>
                <a:gd name="T56" fmla="*/ 1489 w 1520"/>
                <a:gd name="T57" fmla="*/ 47 h 3524"/>
                <a:gd name="T58" fmla="*/ 1508 w 1520"/>
                <a:gd name="T59" fmla="*/ 87 h 3524"/>
                <a:gd name="T60" fmla="*/ 1518 w 1520"/>
                <a:gd name="T61" fmla="*/ 139 h 3524"/>
                <a:gd name="T62" fmla="*/ 1386 w 1520"/>
                <a:gd name="T63" fmla="*/ 385 h 3524"/>
                <a:gd name="T64" fmla="*/ 1200 w 1520"/>
                <a:gd name="T65" fmla="*/ 695 h 3524"/>
                <a:gd name="T66" fmla="*/ 1088 w 1520"/>
                <a:gd name="T67" fmla="*/ 892 h 3524"/>
                <a:gd name="T68" fmla="*/ 982 w 1520"/>
                <a:gd name="T69" fmla="*/ 1085 h 3524"/>
                <a:gd name="T70" fmla="*/ 887 w 1520"/>
                <a:gd name="T71" fmla="*/ 1275 h 3524"/>
                <a:gd name="T72" fmla="*/ 798 w 1520"/>
                <a:gd name="T73" fmla="*/ 1466 h 3524"/>
                <a:gd name="T74" fmla="*/ 719 w 1520"/>
                <a:gd name="T75" fmla="*/ 1654 h 3524"/>
                <a:gd name="T76" fmla="*/ 643 w 1520"/>
                <a:gd name="T77" fmla="*/ 1845 h 3524"/>
                <a:gd name="T78" fmla="*/ 576 w 1520"/>
                <a:gd name="T79" fmla="*/ 2038 h 3524"/>
                <a:gd name="T80" fmla="*/ 514 w 1520"/>
                <a:gd name="T81" fmla="*/ 2235 h 3524"/>
                <a:gd name="T82" fmla="*/ 459 w 1520"/>
                <a:gd name="T83" fmla="*/ 2437 h 3524"/>
                <a:gd name="T84" fmla="*/ 406 w 1520"/>
                <a:gd name="T85" fmla="*/ 2648 h 3524"/>
                <a:gd name="T86" fmla="*/ 361 w 1520"/>
                <a:gd name="T87" fmla="*/ 2865 h 3524"/>
                <a:gd name="T88" fmla="*/ 318 w 1520"/>
                <a:gd name="T89" fmla="*/ 3094 h 3524"/>
                <a:gd name="T90" fmla="*/ 279 w 1520"/>
                <a:gd name="T91" fmla="*/ 3331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0" h="3524">
                  <a:moveTo>
                    <a:pt x="260" y="3457"/>
                  </a:moveTo>
                  <a:lnTo>
                    <a:pt x="244" y="3475"/>
                  </a:lnTo>
                  <a:lnTo>
                    <a:pt x="227" y="3491"/>
                  </a:lnTo>
                  <a:lnTo>
                    <a:pt x="210" y="3502"/>
                  </a:lnTo>
                  <a:lnTo>
                    <a:pt x="191" y="3513"/>
                  </a:lnTo>
                  <a:lnTo>
                    <a:pt x="172" y="3520"/>
                  </a:lnTo>
                  <a:lnTo>
                    <a:pt x="153" y="3524"/>
                  </a:lnTo>
                  <a:lnTo>
                    <a:pt x="134" y="3524"/>
                  </a:lnTo>
                  <a:lnTo>
                    <a:pt x="117" y="3522"/>
                  </a:lnTo>
                  <a:lnTo>
                    <a:pt x="98" y="3518"/>
                  </a:lnTo>
                  <a:lnTo>
                    <a:pt x="81" y="3509"/>
                  </a:lnTo>
                  <a:lnTo>
                    <a:pt x="64" y="3495"/>
                  </a:lnTo>
                  <a:lnTo>
                    <a:pt x="48" y="3477"/>
                  </a:lnTo>
                  <a:lnTo>
                    <a:pt x="33" y="3455"/>
                  </a:lnTo>
                  <a:lnTo>
                    <a:pt x="21" y="3430"/>
                  </a:lnTo>
                  <a:lnTo>
                    <a:pt x="9" y="3401"/>
                  </a:lnTo>
                  <a:lnTo>
                    <a:pt x="0" y="3365"/>
                  </a:lnTo>
                  <a:lnTo>
                    <a:pt x="12" y="3246"/>
                  </a:lnTo>
                  <a:lnTo>
                    <a:pt x="28" y="3132"/>
                  </a:lnTo>
                  <a:lnTo>
                    <a:pt x="45" y="3018"/>
                  </a:lnTo>
                  <a:lnTo>
                    <a:pt x="64" y="2905"/>
                  </a:lnTo>
                  <a:lnTo>
                    <a:pt x="83" y="2796"/>
                  </a:lnTo>
                  <a:lnTo>
                    <a:pt x="105" y="2686"/>
                  </a:lnTo>
                  <a:lnTo>
                    <a:pt x="129" y="2578"/>
                  </a:lnTo>
                  <a:lnTo>
                    <a:pt x="153" y="2473"/>
                  </a:lnTo>
                  <a:lnTo>
                    <a:pt x="179" y="2370"/>
                  </a:lnTo>
                  <a:lnTo>
                    <a:pt x="205" y="2266"/>
                  </a:lnTo>
                  <a:lnTo>
                    <a:pt x="236" y="2163"/>
                  </a:lnTo>
                  <a:lnTo>
                    <a:pt x="268" y="2062"/>
                  </a:lnTo>
                  <a:lnTo>
                    <a:pt x="299" y="1962"/>
                  </a:lnTo>
                  <a:lnTo>
                    <a:pt x="334" y="1863"/>
                  </a:lnTo>
                  <a:lnTo>
                    <a:pt x="370" y="1764"/>
                  </a:lnTo>
                  <a:lnTo>
                    <a:pt x="409" y="1666"/>
                  </a:lnTo>
                  <a:lnTo>
                    <a:pt x="447" y="1567"/>
                  </a:lnTo>
                  <a:lnTo>
                    <a:pt x="490" y="1468"/>
                  </a:lnTo>
                  <a:lnTo>
                    <a:pt x="533" y="1370"/>
                  </a:lnTo>
                  <a:lnTo>
                    <a:pt x="578" y="1273"/>
                  </a:lnTo>
                  <a:lnTo>
                    <a:pt x="626" y="1175"/>
                  </a:lnTo>
                  <a:lnTo>
                    <a:pt x="674" y="1076"/>
                  </a:lnTo>
                  <a:lnTo>
                    <a:pt x="727" y="977"/>
                  </a:lnTo>
                  <a:lnTo>
                    <a:pt x="779" y="879"/>
                  </a:lnTo>
                  <a:lnTo>
                    <a:pt x="834" y="778"/>
                  </a:lnTo>
                  <a:lnTo>
                    <a:pt x="891" y="677"/>
                  </a:lnTo>
                  <a:lnTo>
                    <a:pt x="951" y="576"/>
                  </a:lnTo>
                  <a:lnTo>
                    <a:pt x="1013" y="475"/>
                  </a:lnTo>
                  <a:lnTo>
                    <a:pt x="1145" y="267"/>
                  </a:lnTo>
                  <a:lnTo>
                    <a:pt x="1284" y="51"/>
                  </a:lnTo>
                  <a:lnTo>
                    <a:pt x="1307" y="36"/>
                  </a:lnTo>
                  <a:lnTo>
                    <a:pt x="1331" y="20"/>
                  </a:lnTo>
                  <a:lnTo>
                    <a:pt x="1353" y="11"/>
                  </a:lnTo>
                  <a:lnTo>
                    <a:pt x="1374" y="4"/>
                  </a:lnTo>
                  <a:lnTo>
                    <a:pt x="1396" y="0"/>
                  </a:lnTo>
                  <a:lnTo>
                    <a:pt x="1415" y="0"/>
                  </a:lnTo>
                  <a:lnTo>
                    <a:pt x="1434" y="2"/>
                  </a:lnTo>
                  <a:lnTo>
                    <a:pt x="1449" y="9"/>
                  </a:lnTo>
                  <a:lnTo>
                    <a:pt x="1465" y="18"/>
                  </a:lnTo>
                  <a:lnTo>
                    <a:pt x="1477" y="31"/>
                  </a:lnTo>
                  <a:lnTo>
                    <a:pt x="1489" y="47"/>
                  </a:lnTo>
                  <a:lnTo>
                    <a:pt x="1499" y="65"/>
                  </a:lnTo>
                  <a:lnTo>
                    <a:pt x="1508" y="87"/>
                  </a:lnTo>
                  <a:lnTo>
                    <a:pt x="1515" y="112"/>
                  </a:lnTo>
                  <a:lnTo>
                    <a:pt x="1518" y="139"/>
                  </a:lnTo>
                  <a:lnTo>
                    <a:pt x="1520" y="170"/>
                  </a:lnTo>
                  <a:lnTo>
                    <a:pt x="1386" y="385"/>
                  </a:lnTo>
                  <a:lnTo>
                    <a:pt x="1260" y="592"/>
                  </a:lnTo>
                  <a:lnTo>
                    <a:pt x="1200" y="695"/>
                  </a:lnTo>
                  <a:lnTo>
                    <a:pt x="1143" y="793"/>
                  </a:lnTo>
                  <a:lnTo>
                    <a:pt x="1088" y="892"/>
                  </a:lnTo>
                  <a:lnTo>
                    <a:pt x="1035" y="988"/>
                  </a:lnTo>
                  <a:lnTo>
                    <a:pt x="982" y="1085"/>
                  </a:lnTo>
                  <a:lnTo>
                    <a:pt x="935" y="1181"/>
                  </a:lnTo>
                  <a:lnTo>
                    <a:pt x="887" y="1275"/>
                  </a:lnTo>
                  <a:lnTo>
                    <a:pt x="841" y="1370"/>
                  </a:lnTo>
                  <a:lnTo>
                    <a:pt x="798" y="1466"/>
                  </a:lnTo>
                  <a:lnTo>
                    <a:pt x="758" y="1560"/>
                  </a:lnTo>
                  <a:lnTo>
                    <a:pt x="719" y="1654"/>
                  </a:lnTo>
                  <a:lnTo>
                    <a:pt x="681" y="1749"/>
                  </a:lnTo>
                  <a:lnTo>
                    <a:pt x="643" y="1845"/>
                  </a:lnTo>
                  <a:lnTo>
                    <a:pt x="609" y="1941"/>
                  </a:lnTo>
                  <a:lnTo>
                    <a:pt x="576" y="2038"/>
                  </a:lnTo>
                  <a:lnTo>
                    <a:pt x="545" y="2134"/>
                  </a:lnTo>
                  <a:lnTo>
                    <a:pt x="514" y="2235"/>
                  </a:lnTo>
                  <a:lnTo>
                    <a:pt x="485" y="2334"/>
                  </a:lnTo>
                  <a:lnTo>
                    <a:pt x="459" y="2437"/>
                  </a:lnTo>
                  <a:lnTo>
                    <a:pt x="432" y="2540"/>
                  </a:lnTo>
                  <a:lnTo>
                    <a:pt x="406" y="2648"/>
                  </a:lnTo>
                  <a:lnTo>
                    <a:pt x="382" y="2755"/>
                  </a:lnTo>
                  <a:lnTo>
                    <a:pt x="361" y="2865"/>
                  </a:lnTo>
                  <a:lnTo>
                    <a:pt x="339" y="2977"/>
                  </a:lnTo>
                  <a:lnTo>
                    <a:pt x="318" y="3094"/>
                  </a:lnTo>
                  <a:lnTo>
                    <a:pt x="299" y="3210"/>
                  </a:lnTo>
                  <a:lnTo>
                    <a:pt x="279" y="3331"/>
                  </a:lnTo>
                  <a:lnTo>
                    <a:pt x="260" y="345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49" name="Freeform 117"/>
            <p:cNvSpPr>
              <a:spLocks noEditPoints="1"/>
            </p:cNvSpPr>
            <p:nvPr/>
          </p:nvSpPr>
          <p:spPr bwMode="auto">
            <a:xfrm>
              <a:off x="2122" y="391"/>
              <a:ext cx="1534" cy="3536"/>
            </a:xfrm>
            <a:custGeom>
              <a:avLst/>
              <a:gdLst>
                <a:gd name="T0" fmla="*/ 220 w 1534"/>
                <a:gd name="T1" fmla="*/ 3511 h 3536"/>
                <a:gd name="T2" fmla="*/ 231 w 1534"/>
                <a:gd name="T3" fmla="*/ 3491 h 3536"/>
                <a:gd name="T4" fmla="*/ 200 w 1534"/>
                <a:gd name="T5" fmla="*/ 3523 h 3536"/>
                <a:gd name="T6" fmla="*/ 124 w 1534"/>
                <a:gd name="T7" fmla="*/ 3534 h 3536"/>
                <a:gd name="T8" fmla="*/ 179 w 1534"/>
                <a:gd name="T9" fmla="*/ 3520 h 3536"/>
                <a:gd name="T10" fmla="*/ 105 w 1534"/>
                <a:gd name="T11" fmla="*/ 3527 h 3536"/>
                <a:gd name="T12" fmla="*/ 62 w 1534"/>
                <a:gd name="T13" fmla="*/ 3482 h 3536"/>
                <a:gd name="T14" fmla="*/ 126 w 1534"/>
                <a:gd name="T15" fmla="*/ 3523 h 3536"/>
                <a:gd name="T16" fmla="*/ 23 w 1534"/>
                <a:gd name="T17" fmla="*/ 3440 h 3536"/>
                <a:gd name="T18" fmla="*/ 21 w 1534"/>
                <a:gd name="T19" fmla="*/ 3404 h 3536"/>
                <a:gd name="T20" fmla="*/ 52 w 1534"/>
                <a:gd name="T21" fmla="*/ 3487 h 3536"/>
                <a:gd name="T22" fmla="*/ 2 w 1534"/>
                <a:gd name="T23" fmla="*/ 3372 h 3536"/>
                <a:gd name="T24" fmla="*/ 47 w 1534"/>
                <a:gd name="T25" fmla="*/ 3020 h 3536"/>
                <a:gd name="T26" fmla="*/ 131 w 1534"/>
                <a:gd name="T27" fmla="*/ 2583 h 3536"/>
                <a:gd name="T28" fmla="*/ 239 w 1534"/>
                <a:gd name="T29" fmla="*/ 2166 h 3536"/>
                <a:gd name="T30" fmla="*/ 373 w 1534"/>
                <a:gd name="T31" fmla="*/ 1767 h 3536"/>
                <a:gd name="T32" fmla="*/ 346 w 1534"/>
                <a:gd name="T33" fmla="*/ 1868 h 3536"/>
                <a:gd name="T34" fmla="*/ 217 w 1534"/>
                <a:gd name="T35" fmla="*/ 2271 h 3536"/>
                <a:gd name="T36" fmla="*/ 117 w 1534"/>
                <a:gd name="T37" fmla="*/ 2691 h 3536"/>
                <a:gd name="T38" fmla="*/ 40 w 1534"/>
                <a:gd name="T39" fmla="*/ 3137 h 3536"/>
                <a:gd name="T40" fmla="*/ 411 w 1534"/>
                <a:gd name="T41" fmla="*/ 1668 h 3536"/>
                <a:gd name="T42" fmla="*/ 581 w 1534"/>
                <a:gd name="T43" fmla="*/ 1276 h 3536"/>
                <a:gd name="T44" fmla="*/ 781 w 1534"/>
                <a:gd name="T45" fmla="*/ 881 h 3536"/>
                <a:gd name="T46" fmla="*/ 1016 w 1534"/>
                <a:gd name="T47" fmla="*/ 478 h 3536"/>
                <a:gd name="T48" fmla="*/ 1286 w 1534"/>
                <a:gd name="T49" fmla="*/ 54 h 3536"/>
                <a:gd name="T50" fmla="*/ 1090 w 1534"/>
                <a:gd name="T51" fmla="*/ 377 h 3536"/>
                <a:gd name="T52" fmla="*/ 846 w 1534"/>
                <a:gd name="T53" fmla="*/ 785 h 3536"/>
                <a:gd name="T54" fmla="*/ 638 w 1534"/>
                <a:gd name="T55" fmla="*/ 1182 h 3536"/>
                <a:gd name="T56" fmla="*/ 459 w 1534"/>
                <a:gd name="T57" fmla="*/ 1574 h 3536"/>
                <a:gd name="T58" fmla="*/ 1286 w 1534"/>
                <a:gd name="T59" fmla="*/ 54 h 3536"/>
                <a:gd name="T60" fmla="*/ 1312 w 1534"/>
                <a:gd name="T61" fmla="*/ 36 h 3536"/>
                <a:gd name="T62" fmla="*/ 1381 w 1534"/>
                <a:gd name="T63" fmla="*/ 14 h 3536"/>
                <a:gd name="T64" fmla="*/ 1293 w 1534"/>
                <a:gd name="T65" fmla="*/ 61 h 3536"/>
                <a:gd name="T66" fmla="*/ 1420 w 1534"/>
                <a:gd name="T67" fmla="*/ 0 h 3536"/>
                <a:gd name="T68" fmla="*/ 1436 w 1534"/>
                <a:gd name="T69" fmla="*/ 11 h 3536"/>
                <a:gd name="T70" fmla="*/ 1379 w 1534"/>
                <a:gd name="T71" fmla="*/ 5 h 3536"/>
                <a:gd name="T72" fmla="*/ 1499 w 1534"/>
                <a:gd name="T73" fmla="*/ 45 h 3536"/>
                <a:gd name="T74" fmla="*/ 1479 w 1534"/>
                <a:gd name="T75" fmla="*/ 36 h 3536"/>
                <a:gd name="T76" fmla="*/ 1508 w 1534"/>
                <a:gd name="T77" fmla="*/ 63 h 3536"/>
                <a:gd name="T78" fmla="*/ 1534 w 1534"/>
                <a:gd name="T79" fmla="*/ 175 h 3536"/>
                <a:gd name="T80" fmla="*/ 1508 w 1534"/>
                <a:gd name="T81" fmla="*/ 88 h 3536"/>
                <a:gd name="T82" fmla="*/ 1532 w 1534"/>
                <a:gd name="T83" fmla="*/ 177 h 3536"/>
                <a:gd name="T84" fmla="*/ 1463 w 1534"/>
                <a:gd name="T85" fmla="*/ 287 h 3536"/>
                <a:gd name="T86" fmla="*/ 1212 w 1534"/>
                <a:gd name="T87" fmla="*/ 702 h 3536"/>
                <a:gd name="T88" fmla="*/ 994 w 1534"/>
                <a:gd name="T89" fmla="*/ 1092 h 3536"/>
                <a:gd name="T90" fmla="*/ 810 w 1534"/>
                <a:gd name="T91" fmla="*/ 1471 h 3536"/>
                <a:gd name="T92" fmla="*/ 683 w 1534"/>
                <a:gd name="T93" fmla="*/ 1751 h 3536"/>
                <a:gd name="T94" fmla="*/ 846 w 1534"/>
                <a:gd name="T95" fmla="*/ 1375 h 3536"/>
                <a:gd name="T96" fmla="*/ 1037 w 1534"/>
                <a:gd name="T97" fmla="*/ 991 h 3536"/>
                <a:gd name="T98" fmla="*/ 1262 w 1534"/>
                <a:gd name="T99" fmla="*/ 597 h 3536"/>
                <a:gd name="T100" fmla="*/ 1525 w 1534"/>
                <a:gd name="T101" fmla="*/ 173 h 3536"/>
                <a:gd name="T102" fmla="*/ 621 w 1534"/>
                <a:gd name="T103" fmla="*/ 1946 h 3536"/>
                <a:gd name="T104" fmla="*/ 497 w 1534"/>
                <a:gd name="T105" fmla="*/ 2341 h 3536"/>
                <a:gd name="T106" fmla="*/ 394 w 1534"/>
                <a:gd name="T107" fmla="*/ 2760 h 3536"/>
                <a:gd name="T108" fmla="*/ 310 w 1534"/>
                <a:gd name="T109" fmla="*/ 3218 h 3536"/>
                <a:gd name="T110" fmla="*/ 282 w 1534"/>
                <a:gd name="T111" fmla="*/ 3336 h 3536"/>
                <a:gd name="T112" fmla="*/ 363 w 1534"/>
                <a:gd name="T113" fmla="*/ 2868 h 3536"/>
                <a:gd name="T114" fmla="*/ 461 w 1534"/>
                <a:gd name="T115" fmla="*/ 2442 h 3536"/>
                <a:gd name="T116" fmla="*/ 578 w 1534"/>
                <a:gd name="T117" fmla="*/ 2041 h 3536"/>
                <a:gd name="T118" fmla="*/ 693 w 1534"/>
                <a:gd name="T119" fmla="*/ 1756 h 3536"/>
                <a:gd name="T120" fmla="*/ 272 w 1534"/>
                <a:gd name="T121" fmla="*/ 3462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3536">
                  <a:moveTo>
                    <a:pt x="272" y="3464"/>
                  </a:moveTo>
                  <a:lnTo>
                    <a:pt x="255" y="3482"/>
                  </a:lnTo>
                  <a:lnTo>
                    <a:pt x="239" y="3498"/>
                  </a:lnTo>
                  <a:lnTo>
                    <a:pt x="220" y="3511"/>
                  </a:lnTo>
                  <a:lnTo>
                    <a:pt x="200" y="3523"/>
                  </a:lnTo>
                  <a:lnTo>
                    <a:pt x="196" y="3514"/>
                  </a:lnTo>
                  <a:lnTo>
                    <a:pt x="215" y="3505"/>
                  </a:lnTo>
                  <a:lnTo>
                    <a:pt x="231" y="3491"/>
                  </a:lnTo>
                  <a:lnTo>
                    <a:pt x="248" y="3475"/>
                  </a:lnTo>
                  <a:lnTo>
                    <a:pt x="265" y="3458"/>
                  </a:lnTo>
                  <a:lnTo>
                    <a:pt x="272" y="3464"/>
                  </a:lnTo>
                  <a:close/>
                  <a:moveTo>
                    <a:pt x="200" y="3523"/>
                  </a:moveTo>
                  <a:lnTo>
                    <a:pt x="181" y="3529"/>
                  </a:lnTo>
                  <a:lnTo>
                    <a:pt x="162" y="3534"/>
                  </a:lnTo>
                  <a:lnTo>
                    <a:pt x="143" y="3536"/>
                  </a:lnTo>
                  <a:lnTo>
                    <a:pt x="124" y="3534"/>
                  </a:lnTo>
                  <a:lnTo>
                    <a:pt x="126" y="3523"/>
                  </a:lnTo>
                  <a:lnTo>
                    <a:pt x="143" y="3525"/>
                  </a:lnTo>
                  <a:lnTo>
                    <a:pt x="160" y="3525"/>
                  </a:lnTo>
                  <a:lnTo>
                    <a:pt x="179" y="3520"/>
                  </a:lnTo>
                  <a:lnTo>
                    <a:pt x="196" y="3514"/>
                  </a:lnTo>
                  <a:lnTo>
                    <a:pt x="200" y="3523"/>
                  </a:lnTo>
                  <a:close/>
                  <a:moveTo>
                    <a:pt x="124" y="3534"/>
                  </a:moveTo>
                  <a:lnTo>
                    <a:pt x="105" y="3527"/>
                  </a:lnTo>
                  <a:lnTo>
                    <a:pt x="86" y="3518"/>
                  </a:lnTo>
                  <a:lnTo>
                    <a:pt x="69" y="3505"/>
                  </a:lnTo>
                  <a:lnTo>
                    <a:pt x="52" y="3487"/>
                  </a:lnTo>
                  <a:lnTo>
                    <a:pt x="62" y="3482"/>
                  </a:lnTo>
                  <a:lnTo>
                    <a:pt x="76" y="3498"/>
                  </a:lnTo>
                  <a:lnTo>
                    <a:pt x="93" y="3509"/>
                  </a:lnTo>
                  <a:lnTo>
                    <a:pt x="107" y="3518"/>
                  </a:lnTo>
                  <a:lnTo>
                    <a:pt x="126" y="3523"/>
                  </a:lnTo>
                  <a:lnTo>
                    <a:pt x="124" y="3534"/>
                  </a:lnTo>
                  <a:close/>
                  <a:moveTo>
                    <a:pt x="52" y="3487"/>
                  </a:moveTo>
                  <a:lnTo>
                    <a:pt x="38" y="3464"/>
                  </a:lnTo>
                  <a:lnTo>
                    <a:pt x="23" y="3440"/>
                  </a:lnTo>
                  <a:lnTo>
                    <a:pt x="12" y="3408"/>
                  </a:lnTo>
                  <a:lnTo>
                    <a:pt x="2" y="3372"/>
                  </a:lnTo>
                  <a:lnTo>
                    <a:pt x="12" y="3370"/>
                  </a:lnTo>
                  <a:lnTo>
                    <a:pt x="21" y="3404"/>
                  </a:lnTo>
                  <a:lnTo>
                    <a:pt x="33" y="3435"/>
                  </a:lnTo>
                  <a:lnTo>
                    <a:pt x="45" y="3460"/>
                  </a:lnTo>
                  <a:lnTo>
                    <a:pt x="62" y="3482"/>
                  </a:lnTo>
                  <a:lnTo>
                    <a:pt x="52" y="3487"/>
                  </a:lnTo>
                  <a:close/>
                  <a:moveTo>
                    <a:pt x="2" y="3372"/>
                  </a:moveTo>
                  <a:lnTo>
                    <a:pt x="0" y="3370"/>
                  </a:lnTo>
                  <a:lnTo>
                    <a:pt x="7" y="3370"/>
                  </a:lnTo>
                  <a:lnTo>
                    <a:pt x="2" y="3372"/>
                  </a:lnTo>
                  <a:close/>
                  <a:moveTo>
                    <a:pt x="0" y="3370"/>
                  </a:moveTo>
                  <a:lnTo>
                    <a:pt x="14" y="3251"/>
                  </a:lnTo>
                  <a:lnTo>
                    <a:pt x="31" y="3135"/>
                  </a:lnTo>
                  <a:lnTo>
                    <a:pt x="47" y="3020"/>
                  </a:lnTo>
                  <a:lnTo>
                    <a:pt x="67" y="2908"/>
                  </a:lnTo>
                  <a:lnTo>
                    <a:pt x="86" y="2798"/>
                  </a:lnTo>
                  <a:lnTo>
                    <a:pt x="107" y="2691"/>
                  </a:lnTo>
                  <a:lnTo>
                    <a:pt x="131" y="2583"/>
                  </a:lnTo>
                  <a:lnTo>
                    <a:pt x="155" y="2478"/>
                  </a:lnTo>
                  <a:lnTo>
                    <a:pt x="181" y="2372"/>
                  </a:lnTo>
                  <a:lnTo>
                    <a:pt x="208" y="2269"/>
                  </a:lnTo>
                  <a:lnTo>
                    <a:pt x="239" y="2166"/>
                  </a:lnTo>
                  <a:lnTo>
                    <a:pt x="270" y="2065"/>
                  </a:lnTo>
                  <a:lnTo>
                    <a:pt x="301" y="1967"/>
                  </a:lnTo>
                  <a:lnTo>
                    <a:pt x="337" y="1866"/>
                  </a:lnTo>
                  <a:lnTo>
                    <a:pt x="373" y="1767"/>
                  </a:lnTo>
                  <a:lnTo>
                    <a:pt x="411" y="1668"/>
                  </a:lnTo>
                  <a:lnTo>
                    <a:pt x="420" y="1671"/>
                  </a:lnTo>
                  <a:lnTo>
                    <a:pt x="382" y="1769"/>
                  </a:lnTo>
                  <a:lnTo>
                    <a:pt x="346" y="1868"/>
                  </a:lnTo>
                  <a:lnTo>
                    <a:pt x="310" y="1969"/>
                  </a:lnTo>
                  <a:lnTo>
                    <a:pt x="279" y="2070"/>
                  </a:lnTo>
                  <a:lnTo>
                    <a:pt x="248" y="2171"/>
                  </a:lnTo>
                  <a:lnTo>
                    <a:pt x="217" y="2271"/>
                  </a:lnTo>
                  <a:lnTo>
                    <a:pt x="191" y="2375"/>
                  </a:lnTo>
                  <a:lnTo>
                    <a:pt x="165" y="2480"/>
                  </a:lnTo>
                  <a:lnTo>
                    <a:pt x="141" y="2585"/>
                  </a:lnTo>
                  <a:lnTo>
                    <a:pt x="117" y="2691"/>
                  </a:lnTo>
                  <a:lnTo>
                    <a:pt x="95" y="2801"/>
                  </a:lnTo>
                  <a:lnTo>
                    <a:pt x="76" y="2910"/>
                  </a:lnTo>
                  <a:lnTo>
                    <a:pt x="57" y="3023"/>
                  </a:lnTo>
                  <a:lnTo>
                    <a:pt x="40" y="3137"/>
                  </a:lnTo>
                  <a:lnTo>
                    <a:pt x="26" y="3254"/>
                  </a:lnTo>
                  <a:lnTo>
                    <a:pt x="12" y="3370"/>
                  </a:lnTo>
                  <a:lnTo>
                    <a:pt x="0" y="3370"/>
                  </a:lnTo>
                  <a:close/>
                  <a:moveTo>
                    <a:pt x="411" y="1668"/>
                  </a:moveTo>
                  <a:lnTo>
                    <a:pt x="449" y="1570"/>
                  </a:lnTo>
                  <a:lnTo>
                    <a:pt x="492" y="1471"/>
                  </a:lnTo>
                  <a:lnTo>
                    <a:pt x="535" y="1375"/>
                  </a:lnTo>
                  <a:lnTo>
                    <a:pt x="581" y="1276"/>
                  </a:lnTo>
                  <a:lnTo>
                    <a:pt x="628" y="1177"/>
                  </a:lnTo>
                  <a:lnTo>
                    <a:pt x="679" y="1079"/>
                  </a:lnTo>
                  <a:lnTo>
                    <a:pt x="729" y="980"/>
                  </a:lnTo>
                  <a:lnTo>
                    <a:pt x="781" y="881"/>
                  </a:lnTo>
                  <a:lnTo>
                    <a:pt x="839" y="780"/>
                  </a:lnTo>
                  <a:lnTo>
                    <a:pt x="896" y="682"/>
                  </a:lnTo>
                  <a:lnTo>
                    <a:pt x="956" y="579"/>
                  </a:lnTo>
                  <a:lnTo>
                    <a:pt x="1016" y="478"/>
                  </a:lnTo>
                  <a:lnTo>
                    <a:pt x="1080" y="372"/>
                  </a:lnTo>
                  <a:lnTo>
                    <a:pt x="1147" y="269"/>
                  </a:lnTo>
                  <a:lnTo>
                    <a:pt x="1214" y="162"/>
                  </a:lnTo>
                  <a:lnTo>
                    <a:pt x="1286" y="54"/>
                  </a:lnTo>
                  <a:lnTo>
                    <a:pt x="1293" y="59"/>
                  </a:lnTo>
                  <a:lnTo>
                    <a:pt x="1224" y="166"/>
                  </a:lnTo>
                  <a:lnTo>
                    <a:pt x="1154" y="274"/>
                  </a:lnTo>
                  <a:lnTo>
                    <a:pt x="1090" y="377"/>
                  </a:lnTo>
                  <a:lnTo>
                    <a:pt x="1025" y="482"/>
                  </a:lnTo>
                  <a:lnTo>
                    <a:pt x="963" y="583"/>
                  </a:lnTo>
                  <a:lnTo>
                    <a:pt x="903" y="684"/>
                  </a:lnTo>
                  <a:lnTo>
                    <a:pt x="846" y="785"/>
                  </a:lnTo>
                  <a:lnTo>
                    <a:pt x="791" y="886"/>
                  </a:lnTo>
                  <a:lnTo>
                    <a:pt x="738" y="985"/>
                  </a:lnTo>
                  <a:lnTo>
                    <a:pt x="686" y="1083"/>
                  </a:lnTo>
                  <a:lnTo>
                    <a:pt x="638" y="1182"/>
                  </a:lnTo>
                  <a:lnTo>
                    <a:pt x="590" y="1280"/>
                  </a:lnTo>
                  <a:lnTo>
                    <a:pt x="545" y="1377"/>
                  </a:lnTo>
                  <a:lnTo>
                    <a:pt x="502" y="1476"/>
                  </a:lnTo>
                  <a:lnTo>
                    <a:pt x="459" y="1574"/>
                  </a:lnTo>
                  <a:lnTo>
                    <a:pt x="420" y="1671"/>
                  </a:lnTo>
                  <a:lnTo>
                    <a:pt x="411" y="1668"/>
                  </a:lnTo>
                  <a:close/>
                  <a:moveTo>
                    <a:pt x="1286" y="54"/>
                  </a:moveTo>
                  <a:lnTo>
                    <a:pt x="1286" y="54"/>
                  </a:lnTo>
                  <a:lnTo>
                    <a:pt x="1291" y="56"/>
                  </a:lnTo>
                  <a:lnTo>
                    <a:pt x="1286" y="54"/>
                  </a:lnTo>
                  <a:close/>
                  <a:moveTo>
                    <a:pt x="1286" y="54"/>
                  </a:moveTo>
                  <a:lnTo>
                    <a:pt x="1312" y="36"/>
                  </a:lnTo>
                  <a:lnTo>
                    <a:pt x="1334" y="23"/>
                  </a:lnTo>
                  <a:lnTo>
                    <a:pt x="1358" y="11"/>
                  </a:lnTo>
                  <a:lnTo>
                    <a:pt x="1379" y="5"/>
                  </a:lnTo>
                  <a:lnTo>
                    <a:pt x="1381" y="14"/>
                  </a:lnTo>
                  <a:lnTo>
                    <a:pt x="1360" y="20"/>
                  </a:lnTo>
                  <a:lnTo>
                    <a:pt x="1338" y="29"/>
                  </a:lnTo>
                  <a:lnTo>
                    <a:pt x="1317" y="43"/>
                  </a:lnTo>
                  <a:lnTo>
                    <a:pt x="1293" y="61"/>
                  </a:lnTo>
                  <a:lnTo>
                    <a:pt x="1286" y="54"/>
                  </a:lnTo>
                  <a:close/>
                  <a:moveTo>
                    <a:pt x="1379" y="5"/>
                  </a:moveTo>
                  <a:lnTo>
                    <a:pt x="1401" y="0"/>
                  </a:lnTo>
                  <a:lnTo>
                    <a:pt x="1420" y="0"/>
                  </a:lnTo>
                  <a:lnTo>
                    <a:pt x="1439" y="2"/>
                  </a:lnTo>
                  <a:lnTo>
                    <a:pt x="1456" y="7"/>
                  </a:lnTo>
                  <a:lnTo>
                    <a:pt x="1451" y="16"/>
                  </a:lnTo>
                  <a:lnTo>
                    <a:pt x="1436" y="11"/>
                  </a:lnTo>
                  <a:lnTo>
                    <a:pt x="1420" y="9"/>
                  </a:lnTo>
                  <a:lnTo>
                    <a:pt x="1401" y="9"/>
                  </a:lnTo>
                  <a:lnTo>
                    <a:pt x="1381" y="14"/>
                  </a:lnTo>
                  <a:lnTo>
                    <a:pt x="1379" y="5"/>
                  </a:lnTo>
                  <a:close/>
                  <a:moveTo>
                    <a:pt x="1456" y="7"/>
                  </a:moveTo>
                  <a:lnTo>
                    <a:pt x="1472" y="16"/>
                  </a:lnTo>
                  <a:lnTo>
                    <a:pt x="1487" y="29"/>
                  </a:lnTo>
                  <a:lnTo>
                    <a:pt x="1499" y="45"/>
                  </a:lnTo>
                  <a:lnTo>
                    <a:pt x="1508" y="63"/>
                  </a:lnTo>
                  <a:lnTo>
                    <a:pt x="1501" y="65"/>
                  </a:lnTo>
                  <a:lnTo>
                    <a:pt x="1489" y="50"/>
                  </a:lnTo>
                  <a:lnTo>
                    <a:pt x="1479" y="36"/>
                  </a:lnTo>
                  <a:lnTo>
                    <a:pt x="1465" y="25"/>
                  </a:lnTo>
                  <a:lnTo>
                    <a:pt x="1451" y="16"/>
                  </a:lnTo>
                  <a:lnTo>
                    <a:pt x="1456" y="7"/>
                  </a:lnTo>
                  <a:close/>
                  <a:moveTo>
                    <a:pt x="1508" y="63"/>
                  </a:moveTo>
                  <a:lnTo>
                    <a:pt x="1518" y="85"/>
                  </a:lnTo>
                  <a:lnTo>
                    <a:pt x="1525" y="112"/>
                  </a:lnTo>
                  <a:lnTo>
                    <a:pt x="1530" y="141"/>
                  </a:lnTo>
                  <a:lnTo>
                    <a:pt x="1534" y="175"/>
                  </a:lnTo>
                  <a:lnTo>
                    <a:pt x="1522" y="175"/>
                  </a:lnTo>
                  <a:lnTo>
                    <a:pt x="1520" y="144"/>
                  </a:lnTo>
                  <a:lnTo>
                    <a:pt x="1515" y="115"/>
                  </a:lnTo>
                  <a:lnTo>
                    <a:pt x="1508" y="88"/>
                  </a:lnTo>
                  <a:lnTo>
                    <a:pt x="1501" y="65"/>
                  </a:lnTo>
                  <a:lnTo>
                    <a:pt x="1508" y="63"/>
                  </a:lnTo>
                  <a:close/>
                  <a:moveTo>
                    <a:pt x="1534" y="175"/>
                  </a:moveTo>
                  <a:lnTo>
                    <a:pt x="1532" y="177"/>
                  </a:lnTo>
                  <a:lnTo>
                    <a:pt x="1527" y="175"/>
                  </a:lnTo>
                  <a:lnTo>
                    <a:pt x="1534" y="175"/>
                  </a:lnTo>
                  <a:close/>
                  <a:moveTo>
                    <a:pt x="1532" y="177"/>
                  </a:moveTo>
                  <a:lnTo>
                    <a:pt x="1463" y="287"/>
                  </a:lnTo>
                  <a:lnTo>
                    <a:pt x="1396" y="393"/>
                  </a:lnTo>
                  <a:lnTo>
                    <a:pt x="1334" y="498"/>
                  </a:lnTo>
                  <a:lnTo>
                    <a:pt x="1271" y="599"/>
                  </a:lnTo>
                  <a:lnTo>
                    <a:pt x="1212" y="702"/>
                  </a:lnTo>
                  <a:lnTo>
                    <a:pt x="1154" y="801"/>
                  </a:lnTo>
                  <a:lnTo>
                    <a:pt x="1099" y="899"/>
                  </a:lnTo>
                  <a:lnTo>
                    <a:pt x="1047" y="996"/>
                  </a:lnTo>
                  <a:lnTo>
                    <a:pt x="994" y="1092"/>
                  </a:lnTo>
                  <a:lnTo>
                    <a:pt x="946" y="1189"/>
                  </a:lnTo>
                  <a:lnTo>
                    <a:pt x="898" y="1283"/>
                  </a:lnTo>
                  <a:lnTo>
                    <a:pt x="853" y="1377"/>
                  </a:lnTo>
                  <a:lnTo>
                    <a:pt x="810" y="1471"/>
                  </a:lnTo>
                  <a:lnTo>
                    <a:pt x="769" y="1565"/>
                  </a:lnTo>
                  <a:lnTo>
                    <a:pt x="729" y="1662"/>
                  </a:lnTo>
                  <a:lnTo>
                    <a:pt x="693" y="1756"/>
                  </a:lnTo>
                  <a:lnTo>
                    <a:pt x="683" y="1751"/>
                  </a:lnTo>
                  <a:lnTo>
                    <a:pt x="722" y="1657"/>
                  </a:lnTo>
                  <a:lnTo>
                    <a:pt x="760" y="1563"/>
                  </a:lnTo>
                  <a:lnTo>
                    <a:pt x="800" y="1469"/>
                  </a:lnTo>
                  <a:lnTo>
                    <a:pt x="846" y="1375"/>
                  </a:lnTo>
                  <a:lnTo>
                    <a:pt x="889" y="1278"/>
                  </a:lnTo>
                  <a:lnTo>
                    <a:pt x="937" y="1184"/>
                  </a:lnTo>
                  <a:lnTo>
                    <a:pt x="987" y="1088"/>
                  </a:lnTo>
                  <a:lnTo>
                    <a:pt x="1037" y="991"/>
                  </a:lnTo>
                  <a:lnTo>
                    <a:pt x="1090" y="895"/>
                  </a:lnTo>
                  <a:lnTo>
                    <a:pt x="1145" y="796"/>
                  </a:lnTo>
                  <a:lnTo>
                    <a:pt x="1202" y="698"/>
                  </a:lnTo>
                  <a:lnTo>
                    <a:pt x="1262" y="597"/>
                  </a:lnTo>
                  <a:lnTo>
                    <a:pt x="1324" y="493"/>
                  </a:lnTo>
                  <a:lnTo>
                    <a:pt x="1389" y="388"/>
                  </a:lnTo>
                  <a:lnTo>
                    <a:pt x="1456" y="280"/>
                  </a:lnTo>
                  <a:lnTo>
                    <a:pt x="1525" y="173"/>
                  </a:lnTo>
                  <a:lnTo>
                    <a:pt x="1532" y="177"/>
                  </a:lnTo>
                  <a:close/>
                  <a:moveTo>
                    <a:pt x="693" y="1756"/>
                  </a:moveTo>
                  <a:lnTo>
                    <a:pt x="655" y="1850"/>
                  </a:lnTo>
                  <a:lnTo>
                    <a:pt x="621" y="1946"/>
                  </a:lnTo>
                  <a:lnTo>
                    <a:pt x="588" y="2043"/>
                  </a:lnTo>
                  <a:lnTo>
                    <a:pt x="557" y="2141"/>
                  </a:lnTo>
                  <a:lnTo>
                    <a:pt x="526" y="2240"/>
                  </a:lnTo>
                  <a:lnTo>
                    <a:pt x="497" y="2341"/>
                  </a:lnTo>
                  <a:lnTo>
                    <a:pt x="471" y="2444"/>
                  </a:lnTo>
                  <a:lnTo>
                    <a:pt x="444" y="2547"/>
                  </a:lnTo>
                  <a:lnTo>
                    <a:pt x="418" y="2653"/>
                  </a:lnTo>
                  <a:lnTo>
                    <a:pt x="394" y="2760"/>
                  </a:lnTo>
                  <a:lnTo>
                    <a:pt x="373" y="2870"/>
                  </a:lnTo>
                  <a:lnTo>
                    <a:pt x="351" y="2982"/>
                  </a:lnTo>
                  <a:lnTo>
                    <a:pt x="329" y="3099"/>
                  </a:lnTo>
                  <a:lnTo>
                    <a:pt x="310" y="3218"/>
                  </a:lnTo>
                  <a:lnTo>
                    <a:pt x="291" y="3339"/>
                  </a:lnTo>
                  <a:lnTo>
                    <a:pt x="272" y="3462"/>
                  </a:lnTo>
                  <a:lnTo>
                    <a:pt x="263" y="3460"/>
                  </a:lnTo>
                  <a:lnTo>
                    <a:pt x="282" y="3336"/>
                  </a:lnTo>
                  <a:lnTo>
                    <a:pt x="301" y="3215"/>
                  </a:lnTo>
                  <a:lnTo>
                    <a:pt x="320" y="3097"/>
                  </a:lnTo>
                  <a:lnTo>
                    <a:pt x="341" y="2982"/>
                  </a:lnTo>
                  <a:lnTo>
                    <a:pt x="363" y="2868"/>
                  </a:lnTo>
                  <a:lnTo>
                    <a:pt x="384" y="2758"/>
                  </a:lnTo>
                  <a:lnTo>
                    <a:pt x="408" y="2650"/>
                  </a:lnTo>
                  <a:lnTo>
                    <a:pt x="435" y="2545"/>
                  </a:lnTo>
                  <a:lnTo>
                    <a:pt x="461" y="2442"/>
                  </a:lnTo>
                  <a:lnTo>
                    <a:pt x="487" y="2339"/>
                  </a:lnTo>
                  <a:lnTo>
                    <a:pt x="516" y="2238"/>
                  </a:lnTo>
                  <a:lnTo>
                    <a:pt x="547" y="2139"/>
                  </a:lnTo>
                  <a:lnTo>
                    <a:pt x="578" y="2041"/>
                  </a:lnTo>
                  <a:lnTo>
                    <a:pt x="612" y="1944"/>
                  </a:lnTo>
                  <a:lnTo>
                    <a:pt x="647" y="1848"/>
                  </a:lnTo>
                  <a:lnTo>
                    <a:pt x="683" y="1751"/>
                  </a:lnTo>
                  <a:lnTo>
                    <a:pt x="693" y="1756"/>
                  </a:lnTo>
                  <a:close/>
                  <a:moveTo>
                    <a:pt x="272" y="3462"/>
                  </a:moveTo>
                  <a:lnTo>
                    <a:pt x="272" y="3464"/>
                  </a:lnTo>
                  <a:lnTo>
                    <a:pt x="267" y="3462"/>
                  </a:lnTo>
                  <a:lnTo>
                    <a:pt x="272" y="346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</p:grpSp>
      <p:grpSp>
        <p:nvGrpSpPr>
          <p:cNvPr id="18550" name="Group 118"/>
          <p:cNvGrpSpPr>
            <a:grpSpLocks/>
          </p:cNvGrpSpPr>
          <p:nvPr/>
        </p:nvGrpSpPr>
        <p:grpSpPr bwMode="auto">
          <a:xfrm>
            <a:off x="5412581" y="2440783"/>
            <a:ext cx="1309688" cy="2260997"/>
            <a:chOff x="3550" y="1186"/>
            <a:chExt cx="1100" cy="1899"/>
          </a:xfrm>
        </p:grpSpPr>
        <p:sp>
          <p:nvSpPr>
            <p:cNvPr id="18551" name="AutoShape 119"/>
            <p:cNvSpPr>
              <a:spLocks noChangeAspect="1" noChangeArrowheads="1" noTextEdit="1"/>
            </p:cNvSpPr>
            <p:nvPr/>
          </p:nvSpPr>
          <p:spPr bwMode="auto">
            <a:xfrm rot="27006383">
              <a:off x="4112" y="252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52" name="Freeform 120"/>
            <p:cNvSpPr>
              <a:spLocks/>
            </p:cNvSpPr>
            <p:nvPr/>
          </p:nvSpPr>
          <p:spPr bwMode="auto">
            <a:xfrm rot="27006383">
              <a:off x="4159" y="2753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53" name="Freeform 121"/>
            <p:cNvSpPr>
              <a:spLocks/>
            </p:cNvSpPr>
            <p:nvPr/>
          </p:nvSpPr>
          <p:spPr bwMode="auto">
            <a:xfrm rot="27006383">
              <a:off x="4159" y="2753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54" name="Freeform 122"/>
            <p:cNvSpPr>
              <a:spLocks/>
            </p:cNvSpPr>
            <p:nvPr/>
          </p:nvSpPr>
          <p:spPr bwMode="auto">
            <a:xfrm rot="27006383">
              <a:off x="4307" y="2600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55" name="Rectangle 123"/>
            <p:cNvSpPr>
              <a:spLocks noChangeArrowheads="1"/>
            </p:cNvSpPr>
            <p:nvPr/>
          </p:nvSpPr>
          <p:spPr bwMode="auto">
            <a:xfrm rot="281616">
              <a:off x="4291" y="2863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8556" name="AutoShape 124"/>
            <p:cNvSpPr>
              <a:spLocks noChangeAspect="1" noChangeArrowheads="1" noTextEdit="1"/>
            </p:cNvSpPr>
            <p:nvPr/>
          </p:nvSpPr>
          <p:spPr bwMode="auto">
            <a:xfrm rot="46630946">
              <a:off x="3561" y="2437"/>
              <a:ext cx="546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57" name="Freeform 125"/>
            <p:cNvSpPr>
              <a:spLocks/>
            </p:cNvSpPr>
            <p:nvPr/>
          </p:nvSpPr>
          <p:spPr bwMode="auto">
            <a:xfrm rot="46630946">
              <a:off x="3685" y="2627"/>
              <a:ext cx="131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58" name="Freeform 126"/>
            <p:cNvSpPr>
              <a:spLocks/>
            </p:cNvSpPr>
            <p:nvPr/>
          </p:nvSpPr>
          <p:spPr bwMode="auto">
            <a:xfrm rot="46630946">
              <a:off x="3582" y="2747"/>
              <a:ext cx="347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59" name="Freeform 127"/>
            <p:cNvSpPr>
              <a:spLocks noEditPoints="1"/>
            </p:cNvSpPr>
            <p:nvPr/>
          </p:nvSpPr>
          <p:spPr bwMode="auto">
            <a:xfrm rot="46630946">
              <a:off x="3577" y="2739"/>
              <a:ext cx="360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60" name="Rectangle 128"/>
            <p:cNvSpPr>
              <a:spLocks noChangeArrowheads="1"/>
            </p:cNvSpPr>
            <p:nvPr/>
          </p:nvSpPr>
          <p:spPr bwMode="auto">
            <a:xfrm rot="88696">
              <a:off x="3717" y="2780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  <p:sp>
          <p:nvSpPr>
            <p:cNvPr id="18561" name="AutoShape 129"/>
            <p:cNvSpPr>
              <a:spLocks noChangeAspect="1" noChangeArrowheads="1" noTextEdit="1"/>
            </p:cNvSpPr>
            <p:nvPr/>
          </p:nvSpPr>
          <p:spPr bwMode="auto">
            <a:xfrm rot="68490249">
              <a:off x="3854" y="2474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62" name="Freeform 130"/>
            <p:cNvSpPr>
              <a:spLocks/>
            </p:cNvSpPr>
            <p:nvPr/>
          </p:nvSpPr>
          <p:spPr bwMode="auto">
            <a:xfrm rot="68490249">
              <a:off x="3865" y="274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63" name="Freeform 131"/>
            <p:cNvSpPr>
              <a:spLocks/>
            </p:cNvSpPr>
            <p:nvPr/>
          </p:nvSpPr>
          <p:spPr bwMode="auto">
            <a:xfrm rot="68490249">
              <a:off x="3865" y="274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64" name="Freeform 132"/>
            <p:cNvSpPr>
              <a:spLocks/>
            </p:cNvSpPr>
            <p:nvPr/>
          </p:nvSpPr>
          <p:spPr bwMode="auto">
            <a:xfrm rot="68490249">
              <a:off x="3990" y="2629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8565" name="Rectangle 133"/>
            <p:cNvSpPr>
              <a:spLocks noChangeArrowheads="1"/>
            </p:cNvSpPr>
            <p:nvPr/>
          </p:nvSpPr>
          <p:spPr bwMode="auto">
            <a:xfrm rot="180237">
              <a:off x="4005" y="2921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  <p:grpSp>
          <p:nvGrpSpPr>
            <p:cNvPr id="18566" name="Group 134"/>
            <p:cNvGrpSpPr>
              <a:grpSpLocks/>
            </p:cNvGrpSpPr>
            <p:nvPr/>
          </p:nvGrpSpPr>
          <p:grpSpPr bwMode="auto">
            <a:xfrm>
              <a:off x="3648" y="1245"/>
              <a:ext cx="874" cy="1368"/>
              <a:chOff x="371" y="1239"/>
              <a:chExt cx="874" cy="1368"/>
            </a:xfrm>
          </p:grpSpPr>
          <p:sp>
            <p:nvSpPr>
              <p:cNvPr id="18567" name="AutoShape 135"/>
              <p:cNvSpPr>
                <a:spLocks noChangeArrowheads="1"/>
              </p:cNvSpPr>
              <p:nvPr/>
            </p:nvSpPr>
            <p:spPr bwMode="auto">
              <a:xfrm>
                <a:off x="371" y="2518"/>
                <a:ext cx="874" cy="89"/>
              </a:xfrm>
              <a:prstGeom prst="roundRect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1950"/>
              </a:p>
            </p:txBody>
          </p:sp>
          <p:sp>
            <p:nvSpPr>
              <p:cNvPr id="18568" name="AutoShape 136"/>
              <p:cNvSpPr>
                <a:spLocks noChangeArrowheads="1"/>
              </p:cNvSpPr>
              <p:nvPr/>
            </p:nvSpPr>
            <p:spPr bwMode="auto">
              <a:xfrm>
                <a:off x="741" y="1239"/>
                <a:ext cx="192" cy="1338"/>
              </a:xfrm>
              <a:prstGeom prst="roundRect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1950"/>
              </a:p>
            </p:txBody>
          </p:sp>
        </p:grpSp>
        <p:sp>
          <p:nvSpPr>
            <p:cNvPr id="18569" name="Line 137"/>
            <p:cNvSpPr>
              <a:spLocks noChangeShapeType="1"/>
            </p:cNvSpPr>
            <p:nvPr/>
          </p:nvSpPr>
          <p:spPr bwMode="auto">
            <a:xfrm flipV="1">
              <a:off x="4114" y="1186"/>
              <a:ext cx="0" cy="149"/>
            </a:xfrm>
            <a:prstGeom prst="line">
              <a:avLst/>
            </a:prstGeom>
            <a:noFill/>
            <a:ln w="444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sp>
        <p:nvSpPr>
          <p:cNvPr id="18570" name="Oval 138"/>
          <p:cNvSpPr>
            <a:spLocks noChangeArrowheads="1"/>
          </p:cNvSpPr>
          <p:nvPr/>
        </p:nvSpPr>
        <p:spPr bwMode="auto">
          <a:xfrm>
            <a:off x="5679283" y="1628776"/>
            <a:ext cx="822722" cy="822722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1" name="Oval 139"/>
          <p:cNvSpPr>
            <a:spLocks noChangeArrowheads="1"/>
          </p:cNvSpPr>
          <p:nvPr/>
        </p:nvSpPr>
        <p:spPr bwMode="auto">
          <a:xfrm>
            <a:off x="4639866" y="18192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2" name="Oval 140"/>
          <p:cNvSpPr>
            <a:spLocks noChangeArrowheads="1"/>
          </p:cNvSpPr>
          <p:nvPr/>
        </p:nvSpPr>
        <p:spPr bwMode="auto">
          <a:xfrm>
            <a:off x="3721895" y="1752601"/>
            <a:ext cx="822722" cy="82272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3" name="Oval 141"/>
          <p:cNvSpPr>
            <a:spLocks noChangeArrowheads="1"/>
          </p:cNvSpPr>
          <p:nvPr/>
        </p:nvSpPr>
        <p:spPr bwMode="auto">
          <a:xfrm>
            <a:off x="2743201" y="1683545"/>
            <a:ext cx="822722" cy="82272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4" name="Oval 142"/>
          <p:cNvSpPr>
            <a:spLocks noChangeArrowheads="1"/>
          </p:cNvSpPr>
          <p:nvPr/>
        </p:nvSpPr>
        <p:spPr bwMode="auto">
          <a:xfrm>
            <a:off x="1777603" y="15525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5" name="Line 143"/>
          <p:cNvSpPr>
            <a:spLocks noChangeShapeType="1"/>
          </p:cNvSpPr>
          <p:nvPr/>
        </p:nvSpPr>
        <p:spPr bwMode="auto">
          <a:xfrm>
            <a:off x="2586038" y="19812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6" name="Line 144"/>
          <p:cNvSpPr>
            <a:spLocks noChangeShapeType="1"/>
          </p:cNvSpPr>
          <p:nvPr/>
        </p:nvSpPr>
        <p:spPr bwMode="auto">
          <a:xfrm>
            <a:off x="3557588" y="211455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7" name="Line 145"/>
          <p:cNvSpPr>
            <a:spLocks noChangeShapeType="1"/>
          </p:cNvSpPr>
          <p:nvPr/>
        </p:nvSpPr>
        <p:spPr bwMode="auto">
          <a:xfrm>
            <a:off x="4529138" y="223837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8" name="Line 146"/>
          <p:cNvSpPr>
            <a:spLocks noChangeShapeType="1"/>
          </p:cNvSpPr>
          <p:nvPr/>
        </p:nvSpPr>
        <p:spPr bwMode="auto">
          <a:xfrm>
            <a:off x="4519613" y="22098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79" name="Line 147"/>
          <p:cNvSpPr>
            <a:spLocks noChangeShapeType="1"/>
          </p:cNvSpPr>
          <p:nvPr/>
        </p:nvSpPr>
        <p:spPr bwMode="auto">
          <a:xfrm flipV="1">
            <a:off x="5443538" y="2095500"/>
            <a:ext cx="228600" cy="66675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8580" name="Text Box 148"/>
          <p:cNvSpPr txBox="1">
            <a:spLocks noChangeArrowheads="1"/>
          </p:cNvSpPr>
          <p:nvPr/>
        </p:nvSpPr>
        <p:spPr bwMode="auto">
          <a:xfrm>
            <a:off x="1793988" y="1759744"/>
            <a:ext cx="764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MET</a:t>
            </a:r>
          </a:p>
        </p:txBody>
      </p:sp>
      <p:sp>
        <p:nvSpPr>
          <p:cNvPr id="18581" name="Text Box 149"/>
          <p:cNvSpPr txBox="1">
            <a:spLocks noChangeArrowheads="1"/>
          </p:cNvSpPr>
          <p:nvPr/>
        </p:nvSpPr>
        <p:spPr bwMode="auto">
          <a:xfrm>
            <a:off x="2792375" y="186451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8582" name="Text Box 150"/>
          <p:cNvSpPr txBox="1">
            <a:spLocks noChangeArrowheads="1"/>
          </p:cNvSpPr>
          <p:nvPr/>
        </p:nvSpPr>
        <p:spPr bwMode="auto">
          <a:xfrm>
            <a:off x="3782975" y="198834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CYS</a:t>
            </a:r>
          </a:p>
        </p:txBody>
      </p:sp>
      <p:sp>
        <p:nvSpPr>
          <p:cNvPr id="18583" name="Text Box 151"/>
          <p:cNvSpPr txBox="1">
            <a:spLocks noChangeArrowheads="1"/>
          </p:cNvSpPr>
          <p:nvPr/>
        </p:nvSpPr>
        <p:spPr bwMode="auto">
          <a:xfrm>
            <a:off x="4679515" y="204549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8584" name="Text Box 152"/>
          <p:cNvSpPr txBox="1">
            <a:spLocks noChangeArrowheads="1"/>
          </p:cNvSpPr>
          <p:nvPr/>
        </p:nvSpPr>
        <p:spPr bwMode="auto">
          <a:xfrm>
            <a:off x="5726784" y="1854994"/>
            <a:ext cx="73129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 dirty="0">
                <a:solidFill>
                  <a:srgbClr val="FF0000"/>
                </a:solidFill>
                <a:latin typeface="VNI-Times" pitchFamily="2" charset="0"/>
              </a:rPr>
              <a:t>THR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 flipH="1" flipV="1">
            <a:off x="8031837" y="3985458"/>
            <a:ext cx="376668" cy="25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9475" y="5116085"/>
            <a:ext cx="1106045" cy="342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ARN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03046" y="1146419"/>
            <a:ext cx="1493185" cy="395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endParaRPr lang="vi-V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489518" y="2341231"/>
            <a:ext cx="1549568" cy="3737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59125" y="4255455"/>
            <a:ext cx="1305222" cy="374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Acticodon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7714010" y="5366561"/>
            <a:ext cx="1250337" cy="449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9" name="Straight Arrow Connector 158"/>
          <p:cNvCxnSpPr>
            <a:endCxn id="160" idx="1"/>
          </p:cNvCxnSpPr>
          <p:nvPr/>
        </p:nvCxnSpPr>
        <p:spPr>
          <a:xfrm flipH="1" flipV="1">
            <a:off x="6992373" y="5145783"/>
            <a:ext cx="968096" cy="215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Left Brace 159"/>
          <p:cNvSpPr/>
          <p:nvPr/>
        </p:nvSpPr>
        <p:spPr>
          <a:xfrm rot="15959669">
            <a:off x="6847273" y="4624395"/>
            <a:ext cx="271250" cy="7721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950"/>
          </a:p>
        </p:txBody>
      </p:sp>
    </p:spTree>
    <p:extLst>
      <p:ext uri="{BB962C8B-B14F-4D97-AF65-F5344CB8AC3E}">
        <p14:creationId xmlns:p14="http://schemas.microsoft.com/office/powerpoint/2010/main" val="16737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7283E-6 L 0.14166 -0.061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 rot="10800000">
            <a:off x="4701779" y="872730"/>
            <a:ext cx="3771900" cy="4706540"/>
            <a:chOff x="1437" y="1333"/>
            <a:chExt cx="556" cy="8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950"/>
            </a:p>
          </p:txBody>
        </p:sp>
      </p:grp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2107408" y="4619626"/>
            <a:ext cx="689372" cy="716756"/>
            <a:chOff x="2735" y="1681"/>
            <a:chExt cx="579" cy="602"/>
          </a:xfrm>
        </p:grpSpPr>
        <p:sp>
          <p:nvSpPr>
            <p:cNvPr id="19462" name="AutoShape 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1607345" y="4536281"/>
            <a:ext cx="1475185" cy="839391"/>
            <a:chOff x="246" y="2928"/>
            <a:chExt cx="1239" cy="705"/>
          </a:xfrm>
        </p:grpSpPr>
        <p:grpSp>
          <p:nvGrpSpPr>
            <p:cNvPr id="19468" name="Group 12"/>
            <p:cNvGrpSpPr>
              <a:grpSpLocks/>
            </p:cNvGrpSpPr>
            <p:nvPr/>
          </p:nvGrpSpPr>
          <p:grpSpPr bwMode="auto">
            <a:xfrm>
              <a:off x="246" y="2928"/>
              <a:ext cx="420" cy="656"/>
              <a:chOff x="1920" y="1584"/>
              <a:chExt cx="420" cy="656"/>
            </a:xfrm>
          </p:grpSpPr>
          <p:sp>
            <p:nvSpPr>
              <p:cNvPr id="19469" name="AutoShape 13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2" name="Freeform 16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3" name="Rectangle 17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9474" name="Group 18"/>
            <p:cNvGrpSpPr>
              <a:grpSpLocks/>
            </p:cNvGrpSpPr>
            <p:nvPr/>
          </p:nvGrpSpPr>
          <p:grpSpPr bwMode="auto">
            <a:xfrm>
              <a:off x="434" y="3046"/>
              <a:ext cx="568" cy="506"/>
              <a:chOff x="2111" y="1727"/>
              <a:chExt cx="568" cy="506"/>
            </a:xfrm>
          </p:grpSpPr>
          <p:sp>
            <p:nvSpPr>
              <p:cNvPr id="19475" name="AutoShape 19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6" name="Freeform 20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7" name="Freeform 21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8" name="Freeform 22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79" name="Rectangle 23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19480" name="Group 24"/>
            <p:cNvGrpSpPr>
              <a:grpSpLocks/>
            </p:cNvGrpSpPr>
            <p:nvPr/>
          </p:nvGrpSpPr>
          <p:grpSpPr bwMode="auto">
            <a:xfrm>
              <a:off x="1064" y="3120"/>
              <a:ext cx="421" cy="513"/>
              <a:chOff x="2543" y="1727"/>
              <a:chExt cx="421" cy="513"/>
            </a:xfrm>
          </p:grpSpPr>
          <p:sp>
            <p:nvSpPr>
              <p:cNvPr id="19481" name="AutoShape 25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82" name="Freeform 26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83" name="Freeform 27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84" name="Freeform 28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19485" name="Rectangle 29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</p:grpSp>
      <p:grpSp>
        <p:nvGrpSpPr>
          <p:cNvPr id="19486" name="Group 30"/>
          <p:cNvGrpSpPr>
            <a:grpSpLocks/>
          </p:cNvGrpSpPr>
          <p:nvPr/>
        </p:nvGrpSpPr>
        <p:grpSpPr bwMode="auto">
          <a:xfrm>
            <a:off x="2867025" y="4782742"/>
            <a:ext cx="501254" cy="610790"/>
            <a:chOff x="2543" y="1727"/>
            <a:chExt cx="421" cy="513"/>
          </a:xfrm>
        </p:grpSpPr>
        <p:sp>
          <p:nvSpPr>
            <p:cNvPr id="19487" name="AutoShape 3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492" name="Group 36"/>
          <p:cNvGrpSpPr>
            <a:grpSpLocks/>
          </p:cNvGrpSpPr>
          <p:nvPr/>
        </p:nvGrpSpPr>
        <p:grpSpPr bwMode="auto">
          <a:xfrm>
            <a:off x="3082528" y="4650583"/>
            <a:ext cx="689372" cy="716756"/>
            <a:chOff x="2735" y="1681"/>
            <a:chExt cx="579" cy="602"/>
          </a:xfrm>
        </p:grpSpPr>
        <p:sp>
          <p:nvSpPr>
            <p:cNvPr id="19493" name="AutoShape 37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95" name="Freeform 39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96" name="Freeform 40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498" name="Group 42"/>
          <p:cNvGrpSpPr>
            <a:grpSpLocks/>
          </p:cNvGrpSpPr>
          <p:nvPr/>
        </p:nvGrpSpPr>
        <p:grpSpPr bwMode="auto">
          <a:xfrm>
            <a:off x="3425429" y="4764883"/>
            <a:ext cx="676275" cy="602456"/>
            <a:chOff x="2111" y="1727"/>
            <a:chExt cx="568" cy="506"/>
          </a:xfrm>
        </p:grpSpPr>
        <p:sp>
          <p:nvSpPr>
            <p:cNvPr id="19499" name="AutoShape 43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0" name="Freeform 44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1" name="Freeform 45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2" name="Freeform 46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04" name="Group 48"/>
          <p:cNvGrpSpPr>
            <a:grpSpLocks/>
          </p:cNvGrpSpPr>
          <p:nvPr/>
        </p:nvGrpSpPr>
        <p:grpSpPr bwMode="auto">
          <a:xfrm>
            <a:off x="3711178" y="4650583"/>
            <a:ext cx="689372" cy="716756"/>
            <a:chOff x="2735" y="1681"/>
            <a:chExt cx="579" cy="602"/>
          </a:xfrm>
        </p:grpSpPr>
        <p:sp>
          <p:nvSpPr>
            <p:cNvPr id="19505" name="AutoShape 4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6" name="Freeform 5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7" name="Freeform 5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8" name="Freeform 5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10" name="Group 54"/>
          <p:cNvGrpSpPr>
            <a:grpSpLocks/>
          </p:cNvGrpSpPr>
          <p:nvPr/>
        </p:nvGrpSpPr>
        <p:grpSpPr bwMode="auto">
          <a:xfrm>
            <a:off x="4054079" y="4764883"/>
            <a:ext cx="676275" cy="602456"/>
            <a:chOff x="2111" y="1727"/>
            <a:chExt cx="568" cy="506"/>
          </a:xfrm>
        </p:grpSpPr>
        <p:sp>
          <p:nvSpPr>
            <p:cNvPr id="19511" name="AutoShape 55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12" name="Freeform 56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13" name="Freeform 57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14" name="Freeform 58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16" name="Group 60"/>
          <p:cNvGrpSpPr>
            <a:grpSpLocks/>
          </p:cNvGrpSpPr>
          <p:nvPr/>
        </p:nvGrpSpPr>
        <p:grpSpPr bwMode="auto">
          <a:xfrm>
            <a:off x="4467225" y="4764881"/>
            <a:ext cx="501254" cy="610791"/>
            <a:chOff x="2543" y="1727"/>
            <a:chExt cx="421" cy="513"/>
          </a:xfrm>
        </p:grpSpPr>
        <p:sp>
          <p:nvSpPr>
            <p:cNvPr id="19517" name="AutoShape 61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18" name="Freeform 62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19" name="Freeform 6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20" name="Freeform 64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21" name="Rectangle 65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22" name="Group 66"/>
          <p:cNvGrpSpPr>
            <a:grpSpLocks/>
          </p:cNvGrpSpPr>
          <p:nvPr/>
        </p:nvGrpSpPr>
        <p:grpSpPr bwMode="auto">
          <a:xfrm>
            <a:off x="4752975" y="4782742"/>
            <a:ext cx="501254" cy="610790"/>
            <a:chOff x="2543" y="1727"/>
            <a:chExt cx="421" cy="513"/>
          </a:xfrm>
        </p:grpSpPr>
        <p:sp>
          <p:nvSpPr>
            <p:cNvPr id="19523" name="AutoShape 67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24" name="Freeform 68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25" name="Freeform 6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26" name="Freeform 70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27" name="Rectangle 71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28" name="Group 72"/>
          <p:cNvGrpSpPr>
            <a:grpSpLocks/>
          </p:cNvGrpSpPr>
          <p:nvPr/>
        </p:nvGrpSpPr>
        <p:grpSpPr bwMode="auto">
          <a:xfrm>
            <a:off x="4968478" y="4650583"/>
            <a:ext cx="689372" cy="716756"/>
            <a:chOff x="2735" y="1681"/>
            <a:chExt cx="579" cy="602"/>
          </a:xfrm>
        </p:grpSpPr>
        <p:sp>
          <p:nvSpPr>
            <p:cNvPr id="19529" name="AutoShape 73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0" name="Freeform 74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1" name="Freeform 7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2" name="Freeform 76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3" name="Rectangle 77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34" name="Group 78"/>
          <p:cNvGrpSpPr>
            <a:grpSpLocks/>
          </p:cNvGrpSpPr>
          <p:nvPr/>
        </p:nvGrpSpPr>
        <p:grpSpPr bwMode="auto">
          <a:xfrm>
            <a:off x="5425678" y="4593431"/>
            <a:ext cx="500063" cy="781050"/>
            <a:chOff x="1920" y="1584"/>
            <a:chExt cx="420" cy="656"/>
          </a:xfrm>
        </p:grpSpPr>
        <p:sp>
          <p:nvSpPr>
            <p:cNvPr id="19535" name="AutoShape 79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6" name="Freeform 80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7" name="Freeform 81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8" name="Freeform 82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39" name="Rectangle 83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5778105" y="4668442"/>
            <a:ext cx="501253" cy="610790"/>
            <a:chOff x="2543" y="1727"/>
            <a:chExt cx="421" cy="513"/>
          </a:xfrm>
        </p:grpSpPr>
        <p:sp>
          <p:nvSpPr>
            <p:cNvPr id="19541" name="AutoShape 85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42" name="Freeform 86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43" name="Freeform 87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44" name="Freeform 88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46" name="Group 90"/>
          <p:cNvGrpSpPr>
            <a:grpSpLocks/>
          </p:cNvGrpSpPr>
          <p:nvPr/>
        </p:nvGrpSpPr>
        <p:grpSpPr bwMode="auto">
          <a:xfrm>
            <a:off x="5997179" y="4593433"/>
            <a:ext cx="676275" cy="602456"/>
            <a:chOff x="2111" y="1727"/>
            <a:chExt cx="568" cy="506"/>
          </a:xfrm>
        </p:grpSpPr>
        <p:sp>
          <p:nvSpPr>
            <p:cNvPr id="19547" name="AutoShape 91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49" name="Freeform 93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50" name="Freeform 94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51" name="Rectangle 95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6340079" y="4536283"/>
            <a:ext cx="676275" cy="602456"/>
            <a:chOff x="2111" y="1727"/>
            <a:chExt cx="568" cy="506"/>
          </a:xfrm>
        </p:grpSpPr>
        <p:sp>
          <p:nvSpPr>
            <p:cNvPr id="19553" name="AutoShape 97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55" name="Freeform 99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56" name="Freeform 100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57" name="Rectangle 101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6740128" y="4421981"/>
            <a:ext cx="500063" cy="781050"/>
            <a:chOff x="1920" y="1584"/>
            <a:chExt cx="420" cy="656"/>
          </a:xfrm>
        </p:grpSpPr>
        <p:sp>
          <p:nvSpPr>
            <p:cNvPr id="19559" name="AutoShape 103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0" name="Freeform 104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1" name="Freeform 105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2" name="Freeform 106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3" name="Rectangle 107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64" name="Group 108"/>
          <p:cNvGrpSpPr>
            <a:grpSpLocks/>
          </p:cNvGrpSpPr>
          <p:nvPr/>
        </p:nvGrpSpPr>
        <p:grpSpPr bwMode="auto">
          <a:xfrm>
            <a:off x="6968728" y="4307683"/>
            <a:ext cx="689372" cy="716756"/>
            <a:chOff x="2735" y="1681"/>
            <a:chExt cx="579" cy="602"/>
          </a:xfrm>
        </p:grpSpPr>
        <p:sp>
          <p:nvSpPr>
            <p:cNvPr id="19565" name="AutoShape 109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6" name="Freeform 110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7" name="Freeform 11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8" name="Freeform 112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69" name="Rectangle 113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19570" name="Group 114"/>
          <p:cNvGrpSpPr>
            <a:grpSpLocks noChangeAspect="1"/>
          </p:cNvGrpSpPr>
          <p:nvPr/>
        </p:nvGrpSpPr>
        <p:grpSpPr bwMode="auto">
          <a:xfrm rot="15044801">
            <a:off x="3695700" y="1774031"/>
            <a:ext cx="2152650" cy="6686550"/>
            <a:chOff x="2112" y="380"/>
            <a:chExt cx="1554" cy="3556"/>
          </a:xfrm>
        </p:grpSpPr>
        <p:sp>
          <p:nvSpPr>
            <p:cNvPr id="19571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112" y="380"/>
              <a:ext cx="155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72" name="Freeform 116"/>
            <p:cNvSpPr>
              <a:spLocks/>
            </p:cNvSpPr>
            <p:nvPr/>
          </p:nvSpPr>
          <p:spPr bwMode="auto">
            <a:xfrm>
              <a:off x="2129" y="396"/>
              <a:ext cx="1520" cy="3524"/>
            </a:xfrm>
            <a:custGeom>
              <a:avLst/>
              <a:gdLst>
                <a:gd name="T0" fmla="*/ 244 w 1520"/>
                <a:gd name="T1" fmla="*/ 3475 h 3524"/>
                <a:gd name="T2" fmla="*/ 210 w 1520"/>
                <a:gd name="T3" fmla="*/ 3502 h 3524"/>
                <a:gd name="T4" fmla="*/ 172 w 1520"/>
                <a:gd name="T5" fmla="*/ 3520 h 3524"/>
                <a:gd name="T6" fmla="*/ 134 w 1520"/>
                <a:gd name="T7" fmla="*/ 3524 h 3524"/>
                <a:gd name="T8" fmla="*/ 98 w 1520"/>
                <a:gd name="T9" fmla="*/ 3518 h 3524"/>
                <a:gd name="T10" fmla="*/ 64 w 1520"/>
                <a:gd name="T11" fmla="*/ 3495 h 3524"/>
                <a:gd name="T12" fmla="*/ 33 w 1520"/>
                <a:gd name="T13" fmla="*/ 3455 h 3524"/>
                <a:gd name="T14" fmla="*/ 9 w 1520"/>
                <a:gd name="T15" fmla="*/ 3401 h 3524"/>
                <a:gd name="T16" fmla="*/ 12 w 1520"/>
                <a:gd name="T17" fmla="*/ 3246 h 3524"/>
                <a:gd name="T18" fmla="*/ 45 w 1520"/>
                <a:gd name="T19" fmla="*/ 3018 h 3524"/>
                <a:gd name="T20" fmla="*/ 83 w 1520"/>
                <a:gd name="T21" fmla="*/ 2796 h 3524"/>
                <a:gd name="T22" fmla="*/ 129 w 1520"/>
                <a:gd name="T23" fmla="*/ 2578 h 3524"/>
                <a:gd name="T24" fmla="*/ 179 w 1520"/>
                <a:gd name="T25" fmla="*/ 2370 h 3524"/>
                <a:gd name="T26" fmla="*/ 236 w 1520"/>
                <a:gd name="T27" fmla="*/ 2163 h 3524"/>
                <a:gd name="T28" fmla="*/ 299 w 1520"/>
                <a:gd name="T29" fmla="*/ 1962 h 3524"/>
                <a:gd name="T30" fmla="*/ 370 w 1520"/>
                <a:gd name="T31" fmla="*/ 1764 h 3524"/>
                <a:gd name="T32" fmla="*/ 447 w 1520"/>
                <a:gd name="T33" fmla="*/ 1567 h 3524"/>
                <a:gd name="T34" fmla="*/ 533 w 1520"/>
                <a:gd name="T35" fmla="*/ 1370 h 3524"/>
                <a:gd name="T36" fmla="*/ 626 w 1520"/>
                <a:gd name="T37" fmla="*/ 1175 h 3524"/>
                <a:gd name="T38" fmla="*/ 727 w 1520"/>
                <a:gd name="T39" fmla="*/ 977 h 3524"/>
                <a:gd name="T40" fmla="*/ 834 w 1520"/>
                <a:gd name="T41" fmla="*/ 778 h 3524"/>
                <a:gd name="T42" fmla="*/ 951 w 1520"/>
                <a:gd name="T43" fmla="*/ 576 h 3524"/>
                <a:gd name="T44" fmla="*/ 1145 w 1520"/>
                <a:gd name="T45" fmla="*/ 267 h 3524"/>
                <a:gd name="T46" fmla="*/ 1307 w 1520"/>
                <a:gd name="T47" fmla="*/ 36 h 3524"/>
                <a:gd name="T48" fmla="*/ 1353 w 1520"/>
                <a:gd name="T49" fmla="*/ 11 h 3524"/>
                <a:gd name="T50" fmla="*/ 1396 w 1520"/>
                <a:gd name="T51" fmla="*/ 0 h 3524"/>
                <a:gd name="T52" fmla="*/ 1434 w 1520"/>
                <a:gd name="T53" fmla="*/ 2 h 3524"/>
                <a:gd name="T54" fmla="*/ 1465 w 1520"/>
                <a:gd name="T55" fmla="*/ 18 h 3524"/>
                <a:gd name="T56" fmla="*/ 1489 w 1520"/>
                <a:gd name="T57" fmla="*/ 47 h 3524"/>
                <a:gd name="T58" fmla="*/ 1508 w 1520"/>
                <a:gd name="T59" fmla="*/ 87 h 3524"/>
                <a:gd name="T60" fmla="*/ 1518 w 1520"/>
                <a:gd name="T61" fmla="*/ 139 h 3524"/>
                <a:gd name="T62" fmla="*/ 1386 w 1520"/>
                <a:gd name="T63" fmla="*/ 385 h 3524"/>
                <a:gd name="T64" fmla="*/ 1200 w 1520"/>
                <a:gd name="T65" fmla="*/ 695 h 3524"/>
                <a:gd name="T66" fmla="*/ 1088 w 1520"/>
                <a:gd name="T67" fmla="*/ 892 h 3524"/>
                <a:gd name="T68" fmla="*/ 982 w 1520"/>
                <a:gd name="T69" fmla="*/ 1085 h 3524"/>
                <a:gd name="T70" fmla="*/ 887 w 1520"/>
                <a:gd name="T71" fmla="*/ 1275 h 3524"/>
                <a:gd name="T72" fmla="*/ 798 w 1520"/>
                <a:gd name="T73" fmla="*/ 1466 h 3524"/>
                <a:gd name="T74" fmla="*/ 719 w 1520"/>
                <a:gd name="T75" fmla="*/ 1654 h 3524"/>
                <a:gd name="T76" fmla="*/ 643 w 1520"/>
                <a:gd name="T77" fmla="*/ 1845 h 3524"/>
                <a:gd name="T78" fmla="*/ 576 w 1520"/>
                <a:gd name="T79" fmla="*/ 2038 h 3524"/>
                <a:gd name="T80" fmla="*/ 514 w 1520"/>
                <a:gd name="T81" fmla="*/ 2235 h 3524"/>
                <a:gd name="T82" fmla="*/ 459 w 1520"/>
                <a:gd name="T83" fmla="*/ 2437 h 3524"/>
                <a:gd name="T84" fmla="*/ 406 w 1520"/>
                <a:gd name="T85" fmla="*/ 2648 h 3524"/>
                <a:gd name="T86" fmla="*/ 361 w 1520"/>
                <a:gd name="T87" fmla="*/ 2865 h 3524"/>
                <a:gd name="T88" fmla="*/ 318 w 1520"/>
                <a:gd name="T89" fmla="*/ 3094 h 3524"/>
                <a:gd name="T90" fmla="*/ 279 w 1520"/>
                <a:gd name="T91" fmla="*/ 3331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0" h="3524">
                  <a:moveTo>
                    <a:pt x="260" y="3457"/>
                  </a:moveTo>
                  <a:lnTo>
                    <a:pt x="244" y="3475"/>
                  </a:lnTo>
                  <a:lnTo>
                    <a:pt x="227" y="3491"/>
                  </a:lnTo>
                  <a:lnTo>
                    <a:pt x="210" y="3502"/>
                  </a:lnTo>
                  <a:lnTo>
                    <a:pt x="191" y="3513"/>
                  </a:lnTo>
                  <a:lnTo>
                    <a:pt x="172" y="3520"/>
                  </a:lnTo>
                  <a:lnTo>
                    <a:pt x="153" y="3524"/>
                  </a:lnTo>
                  <a:lnTo>
                    <a:pt x="134" y="3524"/>
                  </a:lnTo>
                  <a:lnTo>
                    <a:pt x="117" y="3522"/>
                  </a:lnTo>
                  <a:lnTo>
                    <a:pt x="98" y="3518"/>
                  </a:lnTo>
                  <a:lnTo>
                    <a:pt x="81" y="3509"/>
                  </a:lnTo>
                  <a:lnTo>
                    <a:pt x="64" y="3495"/>
                  </a:lnTo>
                  <a:lnTo>
                    <a:pt x="48" y="3477"/>
                  </a:lnTo>
                  <a:lnTo>
                    <a:pt x="33" y="3455"/>
                  </a:lnTo>
                  <a:lnTo>
                    <a:pt x="21" y="3430"/>
                  </a:lnTo>
                  <a:lnTo>
                    <a:pt x="9" y="3401"/>
                  </a:lnTo>
                  <a:lnTo>
                    <a:pt x="0" y="3365"/>
                  </a:lnTo>
                  <a:lnTo>
                    <a:pt x="12" y="3246"/>
                  </a:lnTo>
                  <a:lnTo>
                    <a:pt x="28" y="3132"/>
                  </a:lnTo>
                  <a:lnTo>
                    <a:pt x="45" y="3018"/>
                  </a:lnTo>
                  <a:lnTo>
                    <a:pt x="64" y="2905"/>
                  </a:lnTo>
                  <a:lnTo>
                    <a:pt x="83" y="2796"/>
                  </a:lnTo>
                  <a:lnTo>
                    <a:pt x="105" y="2686"/>
                  </a:lnTo>
                  <a:lnTo>
                    <a:pt x="129" y="2578"/>
                  </a:lnTo>
                  <a:lnTo>
                    <a:pt x="153" y="2473"/>
                  </a:lnTo>
                  <a:lnTo>
                    <a:pt x="179" y="2370"/>
                  </a:lnTo>
                  <a:lnTo>
                    <a:pt x="205" y="2266"/>
                  </a:lnTo>
                  <a:lnTo>
                    <a:pt x="236" y="2163"/>
                  </a:lnTo>
                  <a:lnTo>
                    <a:pt x="268" y="2062"/>
                  </a:lnTo>
                  <a:lnTo>
                    <a:pt x="299" y="1962"/>
                  </a:lnTo>
                  <a:lnTo>
                    <a:pt x="334" y="1863"/>
                  </a:lnTo>
                  <a:lnTo>
                    <a:pt x="370" y="1764"/>
                  </a:lnTo>
                  <a:lnTo>
                    <a:pt x="409" y="1666"/>
                  </a:lnTo>
                  <a:lnTo>
                    <a:pt x="447" y="1567"/>
                  </a:lnTo>
                  <a:lnTo>
                    <a:pt x="490" y="1468"/>
                  </a:lnTo>
                  <a:lnTo>
                    <a:pt x="533" y="1370"/>
                  </a:lnTo>
                  <a:lnTo>
                    <a:pt x="578" y="1273"/>
                  </a:lnTo>
                  <a:lnTo>
                    <a:pt x="626" y="1175"/>
                  </a:lnTo>
                  <a:lnTo>
                    <a:pt x="674" y="1076"/>
                  </a:lnTo>
                  <a:lnTo>
                    <a:pt x="727" y="977"/>
                  </a:lnTo>
                  <a:lnTo>
                    <a:pt x="779" y="879"/>
                  </a:lnTo>
                  <a:lnTo>
                    <a:pt x="834" y="778"/>
                  </a:lnTo>
                  <a:lnTo>
                    <a:pt x="891" y="677"/>
                  </a:lnTo>
                  <a:lnTo>
                    <a:pt x="951" y="576"/>
                  </a:lnTo>
                  <a:lnTo>
                    <a:pt x="1013" y="475"/>
                  </a:lnTo>
                  <a:lnTo>
                    <a:pt x="1145" y="267"/>
                  </a:lnTo>
                  <a:lnTo>
                    <a:pt x="1284" y="51"/>
                  </a:lnTo>
                  <a:lnTo>
                    <a:pt x="1307" y="36"/>
                  </a:lnTo>
                  <a:lnTo>
                    <a:pt x="1331" y="20"/>
                  </a:lnTo>
                  <a:lnTo>
                    <a:pt x="1353" y="11"/>
                  </a:lnTo>
                  <a:lnTo>
                    <a:pt x="1374" y="4"/>
                  </a:lnTo>
                  <a:lnTo>
                    <a:pt x="1396" y="0"/>
                  </a:lnTo>
                  <a:lnTo>
                    <a:pt x="1415" y="0"/>
                  </a:lnTo>
                  <a:lnTo>
                    <a:pt x="1434" y="2"/>
                  </a:lnTo>
                  <a:lnTo>
                    <a:pt x="1449" y="9"/>
                  </a:lnTo>
                  <a:lnTo>
                    <a:pt x="1465" y="18"/>
                  </a:lnTo>
                  <a:lnTo>
                    <a:pt x="1477" y="31"/>
                  </a:lnTo>
                  <a:lnTo>
                    <a:pt x="1489" y="47"/>
                  </a:lnTo>
                  <a:lnTo>
                    <a:pt x="1499" y="65"/>
                  </a:lnTo>
                  <a:lnTo>
                    <a:pt x="1508" y="87"/>
                  </a:lnTo>
                  <a:lnTo>
                    <a:pt x="1515" y="112"/>
                  </a:lnTo>
                  <a:lnTo>
                    <a:pt x="1518" y="139"/>
                  </a:lnTo>
                  <a:lnTo>
                    <a:pt x="1520" y="170"/>
                  </a:lnTo>
                  <a:lnTo>
                    <a:pt x="1386" y="385"/>
                  </a:lnTo>
                  <a:lnTo>
                    <a:pt x="1260" y="592"/>
                  </a:lnTo>
                  <a:lnTo>
                    <a:pt x="1200" y="695"/>
                  </a:lnTo>
                  <a:lnTo>
                    <a:pt x="1143" y="793"/>
                  </a:lnTo>
                  <a:lnTo>
                    <a:pt x="1088" y="892"/>
                  </a:lnTo>
                  <a:lnTo>
                    <a:pt x="1035" y="988"/>
                  </a:lnTo>
                  <a:lnTo>
                    <a:pt x="982" y="1085"/>
                  </a:lnTo>
                  <a:lnTo>
                    <a:pt x="935" y="1181"/>
                  </a:lnTo>
                  <a:lnTo>
                    <a:pt x="887" y="1275"/>
                  </a:lnTo>
                  <a:lnTo>
                    <a:pt x="841" y="1370"/>
                  </a:lnTo>
                  <a:lnTo>
                    <a:pt x="798" y="1466"/>
                  </a:lnTo>
                  <a:lnTo>
                    <a:pt x="758" y="1560"/>
                  </a:lnTo>
                  <a:lnTo>
                    <a:pt x="719" y="1654"/>
                  </a:lnTo>
                  <a:lnTo>
                    <a:pt x="681" y="1749"/>
                  </a:lnTo>
                  <a:lnTo>
                    <a:pt x="643" y="1845"/>
                  </a:lnTo>
                  <a:lnTo>
                    <a:pt x="609" y="1941"/>
                  </a:lnTo>
                  <a:lnTo>
                    <a:pt x="576" y="2038"/>
                  </a:lnTo>
                  <a:lnTo>
                    <a:pt x="545" y="2134"/>
                  </a:lnTo>
                  <a:lnTo>
                    <a:pt x="514" y="2235"/>
                  </a:lnTo>
                  <a:lnTo>
                    <a:pt x="485" y="2334"/>
                  </a:lnTo>
                  <a:lnTo>
                    <a:pt x="459" y="2437"/>
                  </a:lnTo>
                  <a:lnTo>
                    <a:pt x="432" y="2540"/>
                  </a:lnTo>
                  <a:lnTo>
                    <a:pt x="406" y="2648"/>
                  </a:lnTo>
                  <a:lnTo>
                    <a:pt x="382" y="2755"/>
                  </a:lnTo>
                  <a:lnTo>
                    <a:pt x="361" y="2865"/>
                  </a:lnTo>
                  <a:lnTo>
                    <a:pt x="339" y="2977"/>
                  </a:lnTo>
                  <a:lnTo>
                    <a:pt x="318" y="3094"/>
                  </a:lnTo>
                  <a:lnTo>
                    <a:pt x="299" y="3210"/>
                  </a:lnTo>
                  <a:lnTo>
                    <a:pt x="279" y="3331"/>
                  </a:lnTo>
                  <a:lnTo>
                    <a:pt x="260" y="345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19573" name="Freeform 117"/>
            <p:cNvSpPr>
              <a:spLocks noEditPoints="1"/>
            </p:cNvSpPr>
            <p:nvPr/>
          </p:nvSpPr>
          <p:spPr bwMode="auto">
            <a:xfrm>
              <a:off x="2122" y="391"/>
              <a:ext cx="1534" cy="3536"/>
            </a:xfrm>
            <a:custGeom>
              <a:avLst/>
              <a:gdLst>
                <a:gd name="T0" fmla="*/ 220 w 1534"/>
                <a:gd name="T1" fmla="*/ 3511 h 3536"/>
                <a:gd name="T2" fmla="*/ 231 w 1534"/>
                <a:gd name="T3" fmla="*/ 3491 h 3536"/>
                <a:gd name="T4" fmla="*/ 200 w 1534"/>
                <a:gd name="T5" fmla="*/ 3523 h 3536"/>
                <a:gd name="T6" fmla="*/ 124 w 1534"/>
                <a:gd name="T7" fmla="*/ 3534 h 3536"/>
                <a:gd name="T8" fmla="*/ 179 w 1534"/>
                <a:gd name="T9" fmla="*/ 3520 h 3536"/>
                <a:gd name="T10" fmla="*/ 105 w 1534"/>
                <a:gd name="T11" fmla="*/ 3527 h 3536"/>
                <a:gd name="T12" fmla="*/ 62 w 1534"/>
                <a:gd name="T13" fmla="*/ 3482 h 3536"/>
                <a:gd name="T14" fmla="*/ 126 w 1534"/>
                <a:gd name="T15" fmla="*/ 3523 h 3536"/>
                <a:gd name="T16" fmla="*/ 23 w 1534"/>
                <a:gd name="T17" fmla="*/ 3440 h 3536"/>
                <a:gd name="T18" fmla="*/ 21 w 1534"/>
                <a:gd name="T19" fmla="*/ 3404 h 3536"/>
                <a:gd name="T20" fmla="*/ 52 w 1534"/>
                <a:gd name="T21" fmla="*/ 3487 h 3536"/>
                <a:gd name="T22" fmla="*/ 2 w 1534"/>
                <a:gd name="T23" fmla="*/ 3372 h 3536"/>
                <a:gd name="T24" fmla="*/ 47 w 1534"/>
                <a:gd name="T25" fmla="*/ 3020 h 3536"/>
                <a:gd name="T26" fmla="*/ 131 w 1534"/>
                <a:gd name="T27" fmla="*/ 2583 h 3536"/>
                <a:gd name="T28" fmla="*/ 239 w 1534"/>
                <a:gd name="T29" fmla="*/ 2166 h 3536"/>
                <a:gd name="T30" fmla="*/ 373 w 1534"/>
                <a:gd name="T31" fmla="*/ 1767 h 3536"/>
                <a:gd name="T32" fmla="*/ 346 w 1534"/>
                <a:gd name="T33" fmla="*/ 1868 h 3536"/>
                <a:gd name="T34" fmla="*/ 217 w 1534"/>
                <a:gd name="T35" fmla="*/ 2271 h 3536"/>
                <a:gd name="T36" fmla="*/ 117 w 1534"/>
                <a:gd name="T37" fmla="*/ 2691 h 3536"/>
                <a:gd name="T38" fmla="*/ 40 w 1534"/>
                <a:gd name="T39" fmla="*/ 3137 h 3536"/>
                <a:gd name="T40" fmla="*/ 411 w 1534"/>
                <a:gd name="T41" fmla="*/ 1668 h 3536"/>
                <a:gd name="T42" fmla="*/ 581 w 1534"/>
                <a:gd name="T43" fmla="*/ 1276 h 3536"/>
                <a:gd name="T44" fmla="*/ 781 w 1534"/>
                <a:gd name="T45" fmla="*/ 881 h 3536"/>
                <a:gd name="T46" fmla="*/ 1016 w 1534"/>
                <a:gd name="T47" fmla="*/ 478 h 3536"/>
                <a:gd name="T48" fmla="*/ 1286 w 1534"/>
                <a:gd name="T49" fmla="*/ 54 h 3536"/>
                <a:gd name="T50" fmla="*/ 1090 w 1534"/>
                <a:gd name="T51" fmla="*/ 377 h 3536"/>
                <a:gd name="T52" fmla="*/ 846 w 1534"/>
                <a:gd name="T53" fmla="*/ 785 h 3536"/>
                <a:gd name="T54" fmla="*/ 638 w 1534"/>
                <a:gd name="T55" fmla="*/ 1182 h 3536"/>
                <a:gd name="T56" fmla="*/ 459 w 1534"/>
                <a:gd name="T57" fmla="*/ 1574 h 3536"/>
                <a:gd name="T58" fmla="*/ 1286 w 1534"/>
                <a:gd name="T59" fmla="*/ 54 h 3536"/>
                <a:gd name="T60" fmla="*/ 1312 w 1534"/>
                <a:gd name="T61" fmla="*/ 36 h 3536"/>
                <a:gd name="T62" fmla="*/ 1381 w 1534"/>
                <a:gd name="T63" fmla="*/ 14 h 3536"/>
                <a:gd name="T64" fmla="*/ 1293 w 1534"/>
                <a:gd name="T65" fmla="*/ 61 h 3536"/>
                <a:gd name="T66" fmla="*/ 1420 w 1534"/>
                <a:gd name="T67" fmla="*/ 0 h 3536"/>
                <a:gd name="T68" fmla="*/ 1436 w 1534"/>
                <a:gd name="T69" fmla="*/ 11 h 3536"/>
                <a:gd name="T70" fmla="*/ 1379 w 1534"/>
                <a:gd name="T71" fmla="*/ 5 h 3536"/>
                <a:gd name="T72" fmla="*/ 1499 w 1534"/>
                <a:gd name="T73" fmla="*/ 45 h 3536"/>
                <a:gd name="T74" fmla="*/ 1479 w 1534"/>
                <a:gd name="T75" fmla="*/ 36 h 3536"/>
                <a:gd name="T76" fmla="*/ 1508 w 1534"/>
                <a:gd name="T77" fmla="*/ 63 h 3536"/>
                <a:gd name="T78" fmla="*/ 1534 w 1534"/>
                <a:gd name="T79" fmla="*/ 175 h 3536"/>
                <a:gd name="T80" fmla="*/ 1508 w 1534"/>
                <a:gd name="T81" fmla="*/ 88 h 3536"/>
                <a:gd name="T82" fmla="*/ 1532 w 1534"/>
                <a:gd name="T83" fmla="*/ 177 h 3536"/>
                <a:gd name="T84" fmla="*/ 1463 w 1534"/>
                <a:gd name="T85" fmla="*/ 287 h 3536"/>
                <a:gd name="T86" fmla="*/ 1212 w 1534"/>
                <a:gd name="T87" fmla="*/ 702 h 3536"/>
                <a:gd name="T88" fmla="*/ 994 w 1534"/>
                <a:gd name="T89" fmla="*/ 1092 h 3536"/>
                <a:gd name="T90" fmla="*/ 810 w 1534"/>
                <a:gd name="T91" fmla="*/ 1471 h 3536"/>
                <a:gd name="T92" fmla="*/ 683 w 1534"/>
                <a:gd name="T93" fmla="*/ 1751 h 3536"/>
                <a:gd name="T94" fmla="*/ 846 w 1534"/>
                <a:gd name="T95" fmla="*/ 1375 h 3536"/>
                <a:gd name="T96" fmla="*/ 1037 w 1534"/>
                <a:gd name="T97" fmla="*/ 991 h 3536"/>
                <a:gd name="T98" fmla="*/ 1262 w 1534"/>
                <a:gd name="T99" fmla="*/ 597 h 3536"/>
                <a:gd name="T100" fmla="*/ 1525 w 1534"/>
                <a:gd name="T101" fmla="*/ 173 h 3536"/>
                <a:gd name="T102" fmla="*/ 621 w 1534"/>
                <a:gd name="T103" fmla="*/ 1946 h 3536"/>
                <a:gd name="T104" fmla="*/ 497 w 1534"/>
                <a:gd name="T105" fmla="*/ 2341 h 3536"/>
                <a:gd name="T106" fmla="*/ 394 w 1534"/>
                <a:gd name="T107" fmla="*/ 2760 h 3536"/>
                <a:gd name="T108" fmla="*/ 310 w 1534"/>
                <a:gd name="T109" fmla="*/ 3218 h 3536"/>
                <a:gd name="T110" fmla="*/ 282 w 1534"/>
                <a:gd name="T111" fmla="*/ 3336 h 3536"/>
                <a:gd name="T112" fmla="*/ 363 w 1534"/>
                <a:gd name="T113" fmla="*/ 2868 h 3536"/>
                <a:gd name="T114" fmla="*/ 461 w 1534"/>
                <a:gd name="T115" fmla="*/ 2442 h 3536"/>
                <a:gd name="T116" fmla="*/ 578 w 1534"/>
                <a:gd name="T117" fmla="*/ 2041 h 3536"/>
                <a:gd name="T118" fmla="*/ 693 w 1534"/>
                <a:gd name="T119" fmla="*/ 1756 h 3536"/>
                <a:gd name="T120" fmla="*/ 272 w 1534"/>
                <a:gd name="T121" fmla="*/ 3462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3536">
                  <a:moveTo>
                    <a:pt x="272" y="3464"/>
                  </a:moveTo>
                  <a:lnTo>
                    <a:pt x="255" y="3482"/>
                  </a:lnTo>
                  <a:lnTo>
                    <a:pt x="239" y="3498"/>
                  </a:lnTo>
                  <a:lnTo>
                    <a:pt x="220" y="3511"/>
                  </a:lnTo>
                  <a:lnTo>
                    <a:pt x="200" y="3523"/>
                  </a:lnTo>
                  <a:lnTo>
                    <a:pt x="196" y="3514"/>
                  </a:lnTo>
                  <a:lnTo>
                    <a:pt x="215" y="3505"/>
                  </a:lnTo>
                  <a:lnTo>
                    <a:pt x="231" y="3491"/>
                  </a:lnTo>
                  <a:lnTo>
                    <a:pt x="248" y="3475"/>
                  </a:lnTo>
                  <a:lnTo>
                    <a:pt x="265" y="3458"/>
                  </a:lnTo>
                  <a:lnTo>
                    <a:pt x="272" y="3464"/>
                  </a:lnTo>
                  <a:close/>
                  <a:moveTo>
                    <a:pt x="200" y="3523"/>
                  </a:moveTo>
                  <a:lnTo>
                    <a:pt x="181" y="3529"/>
                  </a:lnTo>
                  <a:lnTo>
                    <a:pt x="162" y="3534"/>
                  </a:lnTo>
                  <a:lnTo>
                    <a:pt x="143" y="3536"/>
                  </a:lnTo>
                  <a:lnTo>
                    <a:pt x="124" y="3534"/>
                  </a:lnTo>
                  <a:lnTo>
                    <a:pt x="126" y="3523"/>
                  </a:lnTo>
                  <a:lnTo>
                    <a:pt x="143" y="3525"/>
                  </a:lnTo>
                  <a:lnTo>
                    <a:pt x="160" y="3525"/>
                  </a:lnTo>
                  <a:lnTo>
                    <a:pt x="179" y="3520"/>
                  </a:lnTo>
                  <a:lnTo>
                    <a:pt x="196" y="3514"/>
                  </a:lnTo>
                  <a:lnTo>
                    <a:pt x="200" y="3523"/>
                  </a:lnTo>
                  <a:close/>
                  <a:moveTo>
                    <a:pt x="124" y="3534"/>
                  </a:moveTo>
                  <a:lnTo>
                    <a:pt x="105" y="3527"/>
                  </a:lnTo>
                  <a:lnTo>
                    <a:pt x="86" y="3518"/>
                  </a:lnTo>
                  <a:lnTo>
                    <a:pt x="69" y="3505"/>
                  </a:lnTo>
                  <a:lnTo>
                    <a:pt x="52" y="3487"/>
                  </a:lnTo>
                  <a:lnTo>
                    <a:pt x="62" y="3482"/>
                  </a:lnTo>
                  <a:lnTo>
                    <a:pt x="76" y="3498"/>
                  </a:lnTo>
                  <a:lnTo>
                    <a:pt x="93" y="3509"/>
                  </a:lnTo>
                  <a:lnTo>
                    <a:pt x="107" y="3518"/>
                  </a:lnTo>
                  <a:lnTo>
                    <a:pt x="126" y="3523"/>
                  </a:lnTo>
                  <a:lnTo>
                    <a:pt x="124" y="3534"/>
                  </a:lnTo>
                  <a:close/>
                  <a:moveTo>
                    <a:pt x="52" y="3487"/>
                  </a:moveTo>
                  <a:lnTo>
                    <a:pt x="38" y="3464"/>
                  </a:lnTo>
                  <a:lnTo>
                    <a:pt x="23" y="3440"/>
                  </a:lnTo>
                  <a:lnTo>
                    <a:pt x="12" y="3408"/>
                  </a:lnTo>
                  <a:lnTo>
                    <a:pt x="2" y="3372"/>
                  </a:lnTo>
                  <a:lnTo>
                    <a:pt x="12" y="3370"/>
                  </a:lnTo>
                  <a:lnTo>
                    <a:pt x="21" y="3404"/>
                  </a:lnTo>
                  <a:lnTo>
                    <a:pt x="33" y="3435"/>
                  </a:lnTo>
                  <a:lnTo>
                    <a:pt x="45" y="3460"/>
                  </a:lnTo>
                  <a:lnTo>
                    <a:pt x="62" y="3482"/>
                  </a:lnTo>
                  <a:lnTo>
                    <a:pt x="52" y="3487"/>
                  </a:lnTo>
                  <a:close/>
                  <a:moveTo>
                    <a:pt x="2" y="3372"/>
                  </a:moveTo>
                  <a:lnTo>
                    <a:pt x="0" y="3370"/>
                  </a:lnTo>
                  <a:lnTo>
                    <a:pt x="7" y="3370"/>
                  </a:lnTo>
                  <a:lnTo>
                    <a:pt x="2" y="3372"/>
                  </a:lnTo>
                  <a:close/>
                  <a:moveTo>
                    <a:pt x="0" y="3370"/>
                  </a:moveTo>
                  <a:lnTo>
                    <a:pt x="14" y="3251"/>
                  </a:lnTo>
                  <a:lnTo>
                    <a:pt x="31" y="3135"/>
                  </a:lnTo>
                  <a:lnTo>
                    <a:pt x="47" y="3020"/>
                  </a:lnTo>
                  <a:lnTo>
                    <a:pt x="67" y="2908"/>
                  </a:lnTo>
                  <a:lnTo>
                    <a:pt x="86" y="2798"/>
                  </a:lnTo>
                  <a:lnTo>
                    <a:pt x="107" y="2691"/>
                  </a:lnTo>
                  <a:lnTo>
                    <a:pt x="131" y="2583"/>
                  </a:lnTo>
                  <a:lnTo>
                    <a:pt x="155" y="2478"/>
                  </a:lnTo>
                  <a:lnTo>
                    <a:pt x="181" y="2372"/>
                  </a:lnTo>
                  <a:lnTo>
                    <a:pt x="208" y="2269"/>
                  </a:lnTo>
                  <a:lnTo>
                    <a:pt x="239" y="2166"/>
                  </a:lnTo>
                  <a:lnTo>
                    <a:pt x="270" y="2065"/>
                  </a:lnTo>
                  <a:lnTo>
                    <a:pt x="301" y="1967"/>
                  </a:lnTo>
                  <a:lnTo>
                    <a:pt x="337" y="1866"/>
                  </a:lnTo>
                  <a:lnTo>
                    <a:pt x="373" y="1767"/>
                  </a:lnTo>
                  <a:lnTo>
                    <a:pt x="411" y="1668"/>
                  </a:lnTo>
                  <a:lnTo>
                    <a:pt x="420" y="1671"/>
                  </a:lnTo>
                  <a:lnTo>
                    <a:pt x="382" y="1769"/>
                  </a:lnTo>
                  <a:lnTo>
                    <a:pt x="346" y="1868"/>
                  </a:lnTo>
                  <a:lnTo>
                    <a:pt x="310" y="1969"/>
                  </a:lnTo>
                  <a:lnTo>
                    <a:pt x="279" y="2070"/>
                  </a:lnTo>
                  <a:lnTo>
                    <a:pt x="248" y="2171"/>
                  </a:lnTo>
                  <a:lnTo>
                    <a:pt x="217" y="2271"/>
                  </a:lnTo>
                  <a:lnTo>
                    <a:pt x="191" y="2375"/>
                  </a:lnTo>
                  <a:lnTo>
                    <a:pt x="165" y="2480"/>
                  </a:lnTo>
                  <a:lnTo>
                    <a:pt x="141" y="2585"/>
                  </a:lnTo>
                  <a:lnTo>
                    <a:pt x="117" y="2691"/>
                  </a:lnTo>
                  <a:lnTo>
                    <a:pt x="95" y="2801"/>
                  </a:lnTo>
                  <a:lnTo>
                    <a:pt x="76" y="2910"/>
                  </a:lnTo>
                  <a:lnTo>
                    <a:pt x="57" y="3023"/>
                  </a:lnTo>
                  <a:lnTo>
                    <a:pt x="40" y="3137"/>
                  </a:lnTo>
                  <a:lnTo>
                    <a:pt x="26" y="3254"/>
                  </a:lnTo>
                  <a:lnTo>
                    <a:pt x="12" y="3370"/>
                  </a:lnTo>
                  <a:lnTo>
                    <a:pt x="0" y="3370"/>
                  </a:lnTo>
                  <a:close/>
                  <a:moveTo>
                    <a:pt x="411" y="1668"/>
                  </a:moveTo>
                  <a:lnTo>
                    <a:pt x="449" y="1570"/>
                  </a:lnTo>
                  <a:lnTo>
                    <a:pt x="492" y="1471"/>
                  </a:lnTo>
                  <a:lnTo>
                    <a:pt x="535" y="1375"/>
                  </a:lnTo>
                  <a:lnTo>
                    <a:pt x="581" y="1276"/>
                  </a:lnTo>
                  <a:lnTo>
                    <a:pt x="628" y="1177"/>
                  </a:lnTo>
                  <a:lnTo>
                    <a:pt x="679" y="1079"/>
                  </a:lnTo>
                  <a:lnTo>
                    <a:pt x="729" y="980"/>
                  </a:lnTo>
                  <a:lnTo>
                    <a:pt x="781" y="881"/>
                  </a:lnTo>
                  <a:lnTo>
                    <a:pt x="839" y="780"/>
                  </a:lnTo>
                  <a:lnTo>
                    <a:pt x="896" y="682"/>
                  </a:lnTo>
                  <a:lnTo>
                    <a:pt x="956" y="579"/>
                  </a:lnTo>
                  <a:lnTo>
                    <a:pt x="1016" y="478"/>
                  </a:lnTo>
                  <a:lnTo>
                    <a:pt x="1080" y="372"/>
                  </a:lnTo>
                  <a:lnTo>
                    <a:pt x="1147" y="269"/>
                  </a:lnTo>
                  <a:lnTo>
                    <a:pt x="1214" y="162"/>
                  </a:lnTo>
                  <a:lnTo>
                    <a:pt x="1286" y="54"/>
                  </a:lnTo>
                  <a:lnTo>
                    <a:pt x="1293" y="59"/>
                  </a:lnTo>
                  <a:lnTo>
                    <a:pt x="1224" y="166"/>
                  </a:lnTo>
                  <a:lnTo>
                    <a:pt x="1154" y="274"/>
                  </a:lnTo>
                  <a:lnTo>
                    <a:pt x="1090" y="377"/>
                  </a:lnTo>
                  <a:lnTo>
                    <a:pt x="1025" y="482"/>
                  </a:lnTo>
                  <a:lnTo>
                    <a:pt x="963" y="583"/>
                  </a:lnTo>
                  <a:lnTo>
                    <a:pt x="903" y="684"/>
                  </a:lnTo>
                  <a:lnTo>
                    <a:pt x="846" y="785"/>
                  </a:lnTo>
                  <a:lnTo>
                    <a:pt x="791" y="886"/>
                  </a:lnTo>
                  <a:lnTo>
                    <a:pt x="738" y="985"/>
                  </a:lnTo>
                  <a:lnTo>
                    <a:pt x="686" y="1083"/>
                  </a:lnTo>
                  <a:lnTo>
                    <a:pt x="638" y="1182"/>
                  </a:lnTo>
                  <a:lnTo>
                    <a:pt x="590" y="1280"/>
                  </a:lnTo>
                  <a:lnTo>
                    <a:pt x="545" y="1377"/>
                  </a:lnTo>
                  <a:lnTo>
                    <a:pt x="502" y="1476"/>
                  </a:lnTo>
                  <a:lnTo>
                    <a:pt x="459" y="1574"/>
                  </a:lnTo>
                  <a:lnTo>
                    <a:pt x="420" y="1671"/>
                  </a:lnTo>
                  <a:lnTo>
                    <a:pt x="411" y="1668"/>
                  </a:lnTo>
                  <a:close/>
                  <a:moveTo>
                    <a:pt x="1286" y="54"/>
                  </a:moveTo>
                  <a:lnTo>
                    <a:pt x="1286" y="54"/>
                  </a:lnTo>
                  <a:lnTo>
                    <a:pt x="1291" y="56"/>
                  </a:lnTo>
                  <a:lnTo>
                    <a:pt x="1286" y="54"/>
                  </a:lnTo>
                  <a:close/>
                  <a:moveTo>
                    <a:pt x="1286" y="54"/>
                  </a:moveTo>
                  <a:lnTo>
                    <a:pt x="1312" y="36"/>
                  </a:lnTo>
                  <a:lnTo>
                    <a:pt x="1334" y="23"/>
                  </a:lnTo>
                  <a:lnTo>
                    <a:pt x="1358" y="11"/>
                  </a:lnTo>
                  <a:lnTo>
                    <a:pt x="1379" y="5"/>
                  </a:lnTo>
                  <a:lnTo>
                    <a:pt x="1381" y="14"/>
                  </a:lnTo>
                  <a:lnTo>
                    <a:pt x="1360" y="20"/>
                  </a:lnTo>
                  <a:lnTo>
                    <a:pt x="1338" y="29"/>
                  </a:lnTo>
                  <a:lnTo>
                    <a:pt x="1317" y="43"/>
                  </a:lnTo>
                  <a:lnTo>
                    <a:pt x="1293" y="61"/>
                  </a:lnTo>
                  <a:lnTo>
                    <a:pt x="1286" y="54"/>
                  </a:lnTo>
                  <a:close/>
                  <a:moveTo>
                    <a:pt x="1379" y="5"/>
                  </a:moveTo>
                  <a:lnTo>
                    <a:pt x="1401" y="0"/>
                  </a:lnTo>
                  <a:lnTo>
                    <a:pt x="1420" y="0"/>
                  </a:lnTo>
                  <a:lnTo>
                    <a:pt x="1439" y="2"/>
                  </a:lnTo>
                  <a:lnTo>
                    <a:pt x="1456" y="7"/>
                  </a:lnTo>
                  <a:lnTo>
                    <a:pt x="1451" y="16"/>
                  </a:lnTo>
                  <a:lnTo>
                    <a:pt x="1436" y="11"/>
                  </a:lnTo>
                  <a:lnTo>
                    <a:pt x="1420" y="9"/>
                  </a:lnTo>
                  <a:lnTo>
                    <a:pt x="1401" y="9"/>
                  </a:lnTo>
                  <a:lnTo>
                    <a:pt x="1381" y="14"/>
                  </a:lnTo>
                  <a:lnTo>
                    <a:pt x="1379" y="5"/>
                  </a:lnTo>
                  <a:close/>
                  <a:moveTo>
                    <a:pt x="1456" y="7"/>
                  </a:moveTo>
                  <a:lnTo>
                    <a:pt x="1472" y="16"/>
                  </a:lnTo>
                  <a:lnTo>
                    <a:pt x="1487" y="29"/>
                  </a:lnTo>
                  <a:lnTo>
                    <a:pt x="1499" y="45"/>
                  </a:lnTo>
                  <a:lnTo>
                    <a:pt x="1508" y="63"/>
                  </a:lnTo>
                  <a:lnTo>
                    <a:pt x="1501" y="65"/>
                  </a:lnTo>
                  <a:lnTo>
                    <a:pt x="1489" y="50"/>
                  </a:lnTo>
                  <a:lnTo>
                    <a:pt x="1479" y="36"/>
                  </a:lnTo>
                  <a:lnTo>
                    <a:pt x="1465" y="25"/>
                  </a:lnTo>
                  <a:lnTo>
                    <a:pt x="1451" y="16"/>
                  </a:lnTo>
                  <a:lnTo>
                    <a:pt x="1456" y="7"/>
                  </a:lnTo>
                  <a:close/>
                  <a:moveTo>
                    <a:pt x="1508" y="63"/>
                  </a:moveTo>
                  <a:lnTo>
                    <a:pt x="1518" y="85"/>
                  </a:lnTo>
                  <a:lnTo>
                    <a:pt x="1525" y="112"/>
                  </a:lnTo>
                  <a:lnTo>
                    <a:pt x="1530" y="141"/>
                  </a:lnTo>
                  <a:lnTo>
                    <a:pt x="1534" y="175"/>
                  </a:lnTo>
                  <a:lnTo>
                    <a:pt x="1522" y="175"/>
                  </a:lnTo>
                  <a:lnTo>
                    <a:pt x="1520" y="144"/>
                  </a:lnTo>
                  <a:lnTo>
                    <a:pt x="1515" y="115"/>
                  </a:lnTo>
                  <a:lnTo>
                    <a:pt x="1508" y="88"/>
                  </a:lnTo>
                  <a:lnTo>
                    <a:pt x="1501" y="65"/>
                  </a:lnTo>
                  <a:lnTo>
                    <a:pt x="1508" y="63"/>
                  </a:lnTo>
                  <a:close/>
                  <a:moveTo>
                    <a:pt x="1534" y="175"/>
                  </a:moveTo>
                  <a:lnTo>
                    <a:pt x="1532" y="177"/>
                  </a:lnTo>
                  <a:lnTo>
                    <a:pt x="1527" y="175"/>
                  </a:lnTo>
                  <a:lnTo>
                    <a:pt x="1534" y="175"/>
                  </a:lnTo>
                  <a:close/>
                  <a:moveTo>
                    <a:pt x="1532" y="177"/>
                  </a:moveTo>
                  <a:lnTo>
                    <a:pt x="1463" y="287"/>
                  </a:lnTo>
                  <a:lnTo>
                    <a:pt x="1396" y="393"/>
                  </a:lnTo>
                  <a:lnTo>
                    <a:pt x="1334" y="498"/>
                  </a:lnTo>
                  <a:lnTo>
                    <a:pt x="1271" y="599"/>
                  </a:lnTo>
                  <a:lnTo>
                    <a:pt x="1212" y="702"/>
                  </a:lnTo>
                  <a:lnTo>
                    <a:pt x="1154" y="801"/>
                  </a:lnTo>
                  <a:lnTo>
                    <a:pt x="1099" y="899"/>
                  </a:lnTo>
                  <a:lnTo>
                    <a:pt x="1047" y="996"/>
                  </a:lnTo>
                  <a:lnTo>
                    <a:pt x="994" y="1092"/>
                  </a:lnTo>
                  <a:lnTo>
                    <a:pt x="946" y="1189"/>
                  </a:lnTo>
                  <a:lnTo>
                    <a:pt x="898" y="1283"/>
                  </a:lnTo>
                  <a:lnTo>
                    <a:pt x="853" y="1377"/>
                  </a:lnTo>
                  <a:lnTo>
                    <a:pt x="810" y="1471"/>
                  </a:lnTo>
                  <a:lnTo>
                    <a:pt x="769" y="1565"/>
                  </a:lnTo>
                  <a:lnTo>
                    <a:pt x="729" y="1662"/>
                  </a:lnTo>
                  <a:lnTo>
                    <a:pt x="693" y="1756"/>
                  </a:lnTo>
                  <a:lnTo>
                    <a:pt x="683" y="1751"/>
                  </a:lnTo>
                  <a:lnTo>
                    <a:pt x="722" y="1657"/>
                  </a:lnTo>
                  <a:lnTo>
                    <a:pt x="760" y="1563"/>
                  </a:lnTo>
                  <a:lnTo>
                    <a:pt x="800" y="1469"/>
                  </a:lnTo>
                  <a:lnTo>
                    <a:pt x="846" y="1375"/>
                  </a:lnTo>
                  <a:lnTo>
                    <a:pt x="889" y="1278"/>
                  </a:lnTo>
                  <a:lnTo>
                    <a:pt x="937" y="1184"/>
                  </a:lnTo>
                  <a:lnTo>
                    <a:pt x="987" y="1088"/>
                  </a:lnTo>
                  <a:lnTo>
                    <a:pt x="1037" y="991"/>
                  </a:lnTo>
                  <a:lnTo>
                    <a:pt x="1090" y="895"/>
                  </a:lnTo>
                  <a:lnTo>
                    <a:pt x="1145" y="796"/>
                  </a:lnTo>
                  <a:lnTo>
                    <a:pt x="1202" y="698"/>
                  </a:lnTo>
                  <a:lnTo>
                    <a:pt x="1262" y="597"/>
                  </a:lnTo>
                  <a:lnTo>
                    <a:pt x="1324" y="493"/>
                  </a:lnTo>
                  <a:lnTo>
                    <a:pt x="1389" y="388"/>
                  </a:lnTo>
                  <a:lnTo>
                    <a:pt x="1456" y="280"/>
                  </a:lnTo>
                  <a:lnTo>
                    <a:pt x="1525" y="173"/>
                  </a:lnTo>
                  <a:lnTo>
                    <a:pt x="1532" y="177"/>
                  </a:lnTo>
                  <a:close/>
                  <a:moveTo>
                    <a:pt x="693" y="1756"/>
                  </a:moveTo>
                  <a:lnTo>
                    <a:pt x="655" y="1850"/>
                  </a:lnTo>
                  <a:lnTo>
                    <a:pt x="621" y="1946"/>
                  </a:lnTo>
                  <a:lnTo>
                    <a:pt x="588" y="2043"/>
                  </a:lnTo>
                  <a:lnTo>
                    <a:pt x="557" y="2141"/>
                  </a:lnTo>
                  <a:lnTo>
                    <a:pt x="526" y="2240"/>
                  </a:lnTo>
                  <a:lnTo>
                    <a:pt x="497" y="2341"/>
                  </a:lnTo>
                  <a:lnTo>
                    <a:pt x="471" y="2444"/>
                  </a:lnTo>
                  <a:lnTo>
                    <a:pt x="444" y="2547"/>
                  </a:lnTo>
                  <a:lnTo>
                    <a:pt x="418" y="2653"/>
                  </a:lnTo>
                  <a:lnTo>
                    <a:pt x="394" y="2760"/>
                  </a:lnTo>
                  <a:lnTo>
                    <a:pt x="373" y="2870"/>
                  </a:lnTo>
                  <a:lnTo>
                    <a:pt x="351" y="2982"/>
                  </a:lnTo>
                  <a:lnTo>
                    <a:pt x="329" y="3099"/>
                  </a:lnTo>
                  <a:lnTo>
                    <a:pt x="310" y="3218"/>
                  </a:lnTo>
                  <a:lnTo>
                    <a:pt x="291" y="3339"/>
                  </a:lnTo>
                  <a:lnTo>
                    <a:pt x="272" y="3462"/>
                  </a:lnTo>
                  <a:lnTo>
                    <a:pt x="263" y="3460"/>
                  </a:lnTo>
                  <a:lnTo>
                    <a:pt x="282" y="3336"/>
                  </a:lnTo>
                  <a:lnTo>
                    <a:pt x="301" y="3215"/>
                  </a:lnTo>
                  <a:lnTo>
                    <a:pt x="320" y="3097"/>
                  </a:lnTo>
                  <a:lnTo>
                    <a:pt x="341" y="2982"/>
                  </a:lnTo>
                  <a:lnTo>
                    <a:pt x="363" y="2868"/>
                  </a:lnTo>
                  <a:lnTo>
                    <a:pt x="384" y="2758"/>
                  </a:lnTo>
                  <a:lnTo>
                    <a:pt x="408" y="2650"/>
                  </a:lnTo>
                  <a:lnTo>
                    <a:pt x="435" y="2545"/>
                  </a:lnTo>
                  <a:lnTo>
                    <a:pt x="461" y="2442"/>
                  </a:lnTo>
                  <a:lnTo>
                    <a:pt x="487" y="2339"/>
                  </a:lnTo>
                  <a:lnTo>
                    <a:pt x="516" y="2238"/>
                  </a:lnTo>
                  <a:lnTo>
                    <a:pt x="547" y="2139"/>
                  </a:lnTo>
                  <a:lnTo>
                    <a:pt x="578" y="2041"/>
                  </a:lnTo>
                  <a:lnTo>
                    <a:pt x="612" y="1944"/>
                  </a:lnTo>
                  <a:lnTo>
                    <a:pt x="647" y="1848"/>
                  </a:lnTo>
                  <a:lnTo>
                    <a:pt x="683" y="1751"/>
                  </a:lnTo>
                  <a:lnTo>
                    <a:pt x="693" y="1756"/>
                  </a:lnTo>
                  <a:close/>
                  <a:moveTo>
                    <a:pt x="272" y="3462"/>
                  </a:moveTo>
                  <a:lnTo>
                    <a:pt x="272" y="3464"/>
                  </a:lnTo>
                  <a:lnTo>
                    <a:pt x="267" y="3462"/>
                  </a:lnTo>
                  <a:lnTo>
                    <a:pt x="272" y="346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</p:grpSp>
      <p:sp>
        <p:nvSpPr>
          <p:cNvPr id="19574" name="Oval 118"/>
          <p:cNvSpPr>
            <a:spLocks noChangeArrowheads="1"/>
          </p:cNvSpPr>
          <p:nvPr/>
        </p:nvSpPr>
        <p:spPr bwMode="auto">
          <a:xfrm>
            <a:off x="5807870" y="1628776"/>
            <a:ext cx="822722" cy="822722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75" name="Oval 119"/>
          <p:cNvSpPr>
            <a:spLocks noChangeArrowheads="1"/>
          </p:cNvSpPr>
          <p:nvPr/>
        </p:nvSpPr>
        <p:spPr bwMode="auto">
          <a:xfrm>
            <a:off x="4768453" y="18192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76" name="Oval 120"/>
          <p:cNvSpPr>
            <a:spLocks noChangeArrowheads="1"/>
          </p:cNvSpPr>
          <p:nvPr/>
        </p:nvSpPr>
        <p:spPr bwMode="auto">
          <a:xfrm>
            <a:off x="3850483" y="1752601"/>
            <a:ext cx="822722" cy="82272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77" name="Oval 121"/>
          <p:cNvSpPr>
            <a:spLocks noChangeArrowheads="1"/>
          </p:cNvSpPr>
          <p:nvPr/>
        </p:nvSpPr>
        <p:spPr bwMode="auto">
          <a:xfrm>
            <a:off x="2871789" y="1683545"/>
            <a:ext cx="822722" cy="82272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78" name="Oval 122"/>
          <p:cNvSpPr>
            <a:spLocks noChangeArrowheads="1"/>
          </p:cNvSpPr>
          <p:nvPr/>
        </p:nvSpPr>
        <p:spPr bwMode="auto">
          <a:xfrm>
            <a:off x="1906191" y="15525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79" name="Line 123"/>
          <p:cNvSpPr>
            <a:spLocks noChangeShapeType="1"/>
          </p:cNvSpPr>
          <p:nvPr/>
        </p:nvSpPr>
        <p:spPr bwMode="auto">
          <a:xfrm>
            <a:off x="2714625" y="19812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80" name="Line 124"/>
          <p:cNvSpPr>
            <a:spLocks noChangeShapeType="1"/>
          </p:cNvSpPr>
          <p:nvPr/>
        </p:nvSpPr>
        <p:spPr bwMode="auto">
          <a:xfrm>
            <a:off x="3686175" y="211455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81" name="Line 125"/>
          <p:cNvSpPr>
            <a:spLocks noChangeShapeType="1"/>
          </p:cNvSpPr>
          <p:nvPr/>
        </p:nvSpPr>
        <p:spPr bwMode="auto">
          <a:xfrm>
            <a:off x="4657725" y="223837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82" name="Line 126"/>
          <p:cNvSpPr>
            <a:spLocks noChangeShapeType="1"/>
          </p:cNvSpPr>
          <p:nvPr/>
        </p:nvSpPr>
        <p:spPr bwMode="auto">
          <a:xfrm>
            <a:off x="4648200" y="22098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83" name="Line 127"/>
          <p:cNvSpPr>
            <a:spLocks noChangeShapeType="1"/>
          </p:cNvSpPr>
          <p:nvPr/>
        </p:nvSpPr>
        <p:spPr bwMode="auto">
          <a:xfrm flipV="1">
            <a:off x="5572125" y="2095500"/>
            <a:ext cx="228600" cy="66675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19584" name="Text Box 128"/>
          <p:cNvSpPr txBox="1">
            <a:spLocks noChangeArrowheads="1"/>
          </p:cNvSpPr>
          <p:nvPr/>
        </p:nvSpPr>
        <p:spPr bwMode="auto">
          <a:xfrm>
            <a:off x="1922575" y="1759744"/>
            <a:ext cx="764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MET</a:t>
            </a:r>
          </a:p>
        </p:txBody>
      </p:sp>
      <p:sp>
        <p:nvSpPr>
          <p:cNvPr id="19585" name="Text Box 129"/>
          <p:cNvSpPr txBox="1">
            <a:spLocks noChangeArrowheads="1"/>
          </p:cNvSpPr>
          <p:nvPr/>
        </p:nvSpPr>
        <p:spPr bwMode="auto">
          <a:xfrm>
            <a:off x="2920963" y="186451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9586" name="Text Box 130"/>
          <p:cNvSpPr txBox="1">
            <a:spLocks noChangeArrowheads="1"/>
          </p:cNvSpPr>
          <p:nvPr/>
        </p:nvSpPr>
        <p:spPr bwMode="auto">
          <a:xfrm>
            <a:off x="3911563" y="198834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CYS</a:t>
            </a:r>
          </a:p>
        </p:txBody>
      </p:sp>
      <p:sp>
        <p:nvSpPr>
          <p:cNvPr id="19587" name="Text Box 131"/>
          <p:cNvSpPr txBox="1">
            <a:spLocks noChangeArrowheads="1"/>
          </p:cNvSpPr>
          <p:nvPr/>
        </p:nvSpPr>
        <p:spPr bwMode="auto">
          <a:xfrm>
            <a:off x="4806913" y="204549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19588" name="Text Box 132"/>
          <p:cNvSpPr txBox="1">
            <a:spLocks noChangeArrowheads="1"/>
          </p:cNvSpPr>
          <p:nvPr/>
        </p:nvSpPr>
        <p:spPr bwMode="auto">
          <a:xfrm>
            <a:off x="5855371" y="1854994"/>
            <a:ext cx="73129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THR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9475" y="5116085"/>
            <a:ext cx="1756002" cy="342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ARN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277813" y="594506"/>
            <a:ext cx="2397268" cy="395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892924" y="5366561"/>
            <a:ext cx="2071424" cy="449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9" name="Straight Arrow Connector 138"/>
          <p:cNvCxnSpPr>
            <a:endCxn id="140" idx="1"/>
          </p:cNvCxnSpPr>
          <p:nvPr/>
        </p:nvCxnSpPr>
        <p:spPr>
          <a:xfrm flipH="1" flipV="1">
            <a:off x="6992373" y="5145783"/>
            <a:ext cx="968096" cy="215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Left Brace 139"/>
          <p:cNvSpPr/>
          <p:nvPr/>
        </p:nvSpPr>
        <p:spPr>
          <a:xfrm rot="15959669">
            <a:off x="6847273" y="4624395"/>
            <a:ext cx="271250" cy="7721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950"/>
          </a:p>
        </p:txBody>
      </p:sp>
    </p:spTree>
    <p:extLst>
      <p:ext uri="{BB962C8B-B14F-4D97-AF65-F5344CB8AC3E}">
        <p14:creationId xmlns:p14="http://schemas.microsoft.com/office/powerpoint/2010/main" val="42105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107408" y="4636295"/>
            <a:ext cx="689372" cy="716756"/>
            <a:chOff x="2735" y="1681"/>
            <a:chExt cx="579" cy="602"/>
          </a:xfrm>
        </p:grpSpPr>
        <p:sp>
          <p:nvSpPr>
            <p:cNvPr id="20483" name="AutoShape 3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607345" y="4552950"/>
            <a:ext cx="1475185" cy="839391"/>
            <a:chOff x="246" y="2928"/>
            <a:chExt cx="1239" cy="705"/>
          </a:xfrm>
        </p:grpSpPr>
        <p:grpSp>
          <p:nvGrpSpPr>
            <p:cNvPr id="20489" name="Group 9"/>
            <p:cNvGrpSpPr>
              <a:grpSpLocks/>
            </p:cNvGrpSpPr>
            <p:nvPr/>
          </p:nvGrpSpPr>
          <p:grpSpPr bwMode="auto">
            <a:xfrm>
              <a:off x="246" y="2928"/>
              <a:ext cx="420" cy="656"/>
              <a:chOff x="1920" y="1584"/>
              <a:chExt cx="420" cy="656"/>
            </a:xfrm>
          </p:grpSpPr>
          <p:sp>
            <p:nvSpPr>
              <p:cNvPr id="20490" name="AutoShape 10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494" name="Rectangle 14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0495" name="Group 15"/>
            <p:cNvGrpSpPr>
              <a:grpSpLocks/>
            </p:cNvGrpSpPr>
            <p:nvPr/>
          </p:nvGrpSpPr>
          <p:grpSpPr bwMode="auto">
            <a:xfrm>
              <a:off x="434" y="3046"/>
              <a:ext cx="568" cy="506"/>
              <a:chOff x="2111" y="1727"/>
              <a:chExt cx="568" cy="506"/>
            </a:xfrm>
          </p:grpSpPr>
          <p:sp>
            <p:nvSpPr>
              <p:cNvPr id="20496" name="AutoShape 16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499" name="Freeform 19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500" name="Rectangle 20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0501" name="Group 21"/>
            <p:cNvGrpSpPr>
              <a:grpSpLocks/>
            </p:cNvGrpSpPr>
            <p:nvPr/>
          </p:nvGrpSpPr>
          <p:grpSpPr bwMode="auto">
            <a:xfrm>
              <a:off x="1064" y="3120"/>
              <a:ext cx="421" cy="513"/>
              <a:chOff x="2543" y="1727"/>
              <a:chExt cx="421" cy="513"/>
            </a:xfrm>
          </p:grpSpPr>
          <p:sp>
            <p:nvSpPr>
              <p:cNvPr id="20502" name="AutoShape 22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504" name="Freeform 24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505" name="Freeform 25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0506" name="Rectangle 26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</p:grp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2867025" y="4799411"/>
            <a:ext cx="501254" cy="610790"/>
            <a:chOff x="2543" y="1727"/>
            <a:chExt cx="421" cy="513"/>
          </a:xfrm>
        </p:grpSpPr>
        <p:sp>
          <p:nvSpPr>
            <p:cNvPr id="20508" name="AutoShape 28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10" name="Freeform 30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11" name="Freeform 31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13" name="Group 33"/>
          <p:cNvGrpSpPr>
            <a:grpSpLocks/>
          </p:cNvGrpSpPr>
          <p:nvPr/>
        </p:nvGrpSpPr>
        <p:grpSpPr bwMode="auto">
          <a:xfrm>
            <a:off x="3082528" y="4667251"/>
            <a:ext cx="689372" cy="716756"/>
            <a:chOff x="2735" y="1681"/>
            <a:chExt cx="579" cy="602"/>
          </a:xfrm>
        </p:grpSpPr>
        <p:sp>
          <p:nvSpPr>
            <p:cNvPr id="20514" name="AutoShape 34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19" name="Group 39"/>
          <p:cNvGrpSpPr>
            <a:grpSpLocks/>
          </p:cNvGrpSpPr>
          <p:nvPr/>
        </p:nvGrpSpPr>
        <p:grpSpPr bwMode="auto">
          <a:xfrm>
            <a:off x="3425429" y="4781551"/>
            <a:ext cx="676275" cy="602456"/>
            <a:chOff x="2111" y="1727"/>
            <a:chExt cx="568" cy="506"/>
          </a:xfrm>
        </p:grpSpPr>
        <p:sp>
          <p:nvSpPr>
            <p:cNvPr id="20520" name="AutoShape 40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23" name="Freeform 43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25" name="Group 45"/>
          <p:cNvGrpSpPr>
            <a:grpSpLocks/>
          </p:cNvGrpSpPr>
          <p:nvPr/>
        </p:nvGrpSpPr>
        <p:grpSpPr bwMode="auto">
          <a:xfrm>
            <a:off x="3711178" y="4667251"/>
            <a:ext cx="689372" cy="716756"/>
            <a:chOff x="2735" y="1681"/>
            <a:chExt cx="579" cy="602"/>
          </a:xfrm>
        </p:grpSpPr>
        <p:sp>
          <p:nvSpPr>
            <p:cNvPr id="20526" name="AutoShape 4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27" name="Freeform 4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28" name="Freeform 4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29" name="Freeform 4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31" name="Group 51"/>
          <p:cNvGrpSpPr>
            <a:grpSpLocks/>
          </p:cNvGrpSpPr>
          <p:nvPr/>
        </p:nvGrpSpPr>
        <p:grpSpPr bwMode="auto">
          <a:xfrm>
            <a:off x="4054079" y="4781551"/>
            <a:ext cx="676275" cy="602456"/>
            <a:chOff x="2111" y="1727"/>
            <a:chExt cx="568" cy="506"/>
          </a:xfrm>
        </p:grpSpPr>
        <p:sp>
          <p:nvSpPr>
            <p:cNvPr id="20532" name="AutoShape 52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34" name="Freeform 54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35" name="Freeform 55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37" name="Group 57"/>
          <p:cNvGrpSpPr>
            <a:grpSpLocks/>
          </p:cNvGrpSpPr>
          <p:nvPr/>
        </p:nvGrpSpPr>
        <p:grpSpPr bwMode="auto">
          <a:xfrm>
            <a:off x="4467225" y="4781550"/>
            <a:ext cx="501254" cy="610791"/>
            <a:chOff x="2543" y="1727"/>
            <a:chExt cx="421" cy="513"/>
          </a:xfrm>
        </p:grpSpPr>
        <p:sp>
          <p:nvSpPr>
            <p:cNvPr id="20538" name="AutoShape 58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39" name="Freeform 59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40" name="Freeform 60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41" name="Freeform 61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43" name="Group 63"/>
          <p:cNvGrpSpPr>
            <a:grpSpLocks/>
          </p:cNvGrpSpPr>
          <p:nvPr/>
        </p:nvGrpSpPr>
        <p:grpSpPr bwMode="auto">
          <a:xfrm>
            <a:off x="4752975" y="4799411"/>
            <a:ext cx="501254" cy="610790"/>
            <a:chOff x="2543" y="1727"/>
            <a:chExt cx="421" cy="513"/>
          </a:xfrm>
        </p:grpSpPr>
        <p:sp>
          <p:nvSpPr>
            <p:cNvPr id="20544" name="AutoShape 64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45" name="Freeform 65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46" name="Freeform 66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47" name="Freeform 67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48" name="Rectangle 68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49" name="Group 69"/>
          <p:cNvGrpSpPr>
            <a:grpSpLocks/>
          </p:cNvGrpSpPr>
          <p:nvPr/>
        </p:nvGrpSpPr>
        <p:grpSpPr bwMode="auto">
          <a:xfrm>
            <a:off x="4968478" y="4667251"/>
            <a:ext cx="689372" cy="716756"/>
            <a:chOff x="2735" y="1681"/>
            <a:chExt cx="579" cy="602"/>
          </a:xfrm>
        </p:grpSpPr>
        <p:sp>
          <p:nvSpPr>
            <p:cNvPr id="20550" name="AutoShape 70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51" name="Freeform 71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52" name="Freeform 72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53" name="Freeform 73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54" name="Rectangle 74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55" name="Group 75"/>
          <p:cNvGrpSpPr>
            <a:grpSpLocks/>
          </p:cNvGrpSpPr>
          <p:nvPr/>
        </p:nvGrpSpPr>
        <p:grpSpPr bwMode="auto">
          <a:xfrm>
            <a:off x="5425678" y="4610100"/>
            <a:ext cx="500063" cy="781050"/>
            <a:chOff x="1920" y="1584"/>
            <a:chExt cx="420" cy="656"/>
          </a:xfrm>
        </p:grpSpPr>
        <p:sp>
          <p:nvSpPr>
            <p:cNvPr id="20556" name="AutoShape 76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57" name="Freeform 77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58" name="Freeform 78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59" name="Freeform 79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60" name="Rectangle 80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61" name="Group 81"/>
          <p:cNvGrpSpPr>
            <a:grpSpLocks/>
          </p:cNvGrpSpPr>
          <p:nvPr/>
        </p:nvGrpSpPr>
        <p:grpSpPr bwMode="auto">
          <a:xfrm>
            <a:off x="5778105" y="4685111"/>
            <a:ext cx="501253" cy="610790"/>
            <a:chOff x="2543" y="1727"/>
            <a:chExt cx="421" cy="513"/>
          </a:xfrm>
        </p:grpSpPr>
        <p:sp>
          <p:nvSpPr>
            <p:cNvPr id="20562" name="AutoShape 82"/>
            <p:cNvSpPr>
              <a:spLocks noChangeAspect="1" noChangeArrowheads="1" noTextEdit="1"/>
            </p:cNvSpPr>
            <p:nvPr/>
          </p:nvSpPr>
          <p:spPr bwMode="auto">
            <a:xfrm rot="-27667553">
              <a:off x="2499" y="1774"/>
              <a:ext cx="51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63" name="Freeform 83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B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64" name="Freeform 84"/>
            <p:cNvSpPr>
              <a:spLocks/>
            </p:cNvSpPr>
            <p:nvPr/>
          </p:nvSpPr>
          <p:spPr bwMode="auto">
            <a:xfrm rot="-27667553">
              <a:off x="2693" y="1762"/>
              <a:ext cx="271" cy="202"/>
            </a:xfrm>
            <a:custGeom>
              <a:avLst/>
              <a:gdLst>
                <a:gd name="T0" fmla="*/ 49 w 271"/>
                <a:gd name="T1" fmla="*/ 0 h 202"/>
                <a:gd name="T2" fmla="*/ 271 w 271"/>
                <a:gd name="T3" fmla="*/ 46 h 202"/>
                <a:gd name="T4" fmla="*/ 156 w 271"/>
                <a:gd name="T5" fmla="*/ 108 h 202"/>
                <a:gd name="T6" fmla="*/ 220 w 271"/>
                <a:gd name="T7" fmla="*/ 202 h 202"/>
                <a:gd name="T8" fmla="*/ 0 w 271"/>
                <a:gd name="T9" fmla="*/ 154 h 202"/>
                <a:gd name="T10" fmla="*/ 49 w 271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02">
                  <a:moveTo>
                    <a:pt x="49" y="0"/>
                  </a:moveTo>
                  <a:lnTo>
                    <a:pt x="271" y="46"/>
                  </a:lnTo>
                  <a:lnTo>
                    <a:pt x="156" y="108"/>
                  </a:lnTo>
                  <a:lnTo>
                    <a:pt x="220" y="202"/>
                  </a:lnTo>
                  <a:lnTo>
                    <a:pt x="0" y="154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65" name="Freeform 85"/>
            <p:cNvSpPr>
              <a:spLocks/>
            </p:cNvSpPr>
            <p:nvPr/>
          </p:nvSpPr>
          <p:spPr bwMode="auto">
            <a:xfrm rot="-27667553">
              <a:off x="2769" y="2022"/>
              <a:ext cx="124" cy="39"/>
            </a:xfrm>
            <a:custGeom>
              <a:avLst/>
              <a:gdLst>
                <a:gd name="T0" fmla="*/ 2 w 124"/>
                <a:gd name="T1" fmla="*/ 0 h 39"/>
                <a:gd name="T2" fmla="*/ 124 w 124"/>
                <a:gd name="T3" fmla="*/ 31 h 39"/>
                <a:gd name="T4" fmla="*/ 122 w 124"/>
                <a:gd name="T5" fmla="*/ 39 h 39"/>
                <a:gd name="T6" fmla="*/ 0 w 124"/>
                <a:gd name="T7" fmla="*/ 8 h 39"/>
                <a:gd name="T8" fmla="*/ 2 w 12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9">
                  <a:moveTo>
                    <a:pt x="2" y="0"/>
                  </a:moveTo>
                  <a:lnTo>
                    <a:pt x="124" y="31"/>
                  </a:lnTo>
                  <a:lnTo>
                    <a:pt x="122" y="3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66" name="Rectangle 86"/>
            <p:cNvSpPr>
              <a:spLocks noChangeArrowheads="1"/>
            </p:cNvSpPr>
            <p:nvPr/>
          </p:nvSpPr>
          <p:spPr bwMode="auto">
            <a:xfrm>
              <a:off x="2789" y="1838"/>
              <a:ext cx="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75" b="1">
                  <a:solidFill>
                    <a:srgbClr val="1F1A17"/>
                  </a:solidFill>
                  <a:latin typeface="VNI-Helve" pitchFamily="2" charset="0"/>
                </a:rPr>
                <a:t>X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67" name="Group 87"/>
          <p:cNvGrpSpPr>
            <a:grpSpLocks/>
          </p:cNvGrpSpPr>
          <p:nvPr/>
        </p:nvGrpSpPr>
        <p:grpSpPr bwMode="auto">
          <a:xfrm>
            <a:off x="5997179" y="4610101"/>
            <a:ext cx="676275" cy="602456"/>
            <a:chOff x="2111" y="1727"/>
            <a:chExt cx="568" cy="506"/>
          </a:xfrm>
        </p:grpSpPr>
        <p:sp>
          <p:nvSpPr>
            <p:cNvPr id="20568" name="AutoShape 88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69" name="Freeform 89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70" name="Freeform 90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71" name="Freeform 91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72" name="Rectangle 92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73" name="Group 93"/>
          <p:cNvGrpSpPr>
            <a:grpSpLocks/>
          </p:cNvGrpSpPr>
          <p:nvPr/>
        </p:nvGrpSpPr>
        <p:grpSpPr bwMode="auto">
          <a:xfrm>
            <a:off x="6340079" y="4552951"/>
            <a:ext cx="676275" cy="602456"/>
            <a:chOff x="2111" y="1727"/>
            <a:chExt cx="568" cy="506"/>
          </a:xfrm>
        </p:grpSpPr>
        <p:sp>
          <p:nvSpPr>
            <p:cNvPr id="20574" name="AutoShape 94"/>
            <p:cNvSpPr>
              <a:spLocks noChangeAspect="1" noChangeArrowheads="1" noTextEdit="1"/>
            </p:cNvSpPr>
            <p:nvPr/>
          </p:nvSpPr>
          <p:spPr bwMode="auto">
            <a:xfrm rot="57705366">
              <a:off x="2165" y="1720"/>
              <a:ext cx="45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75" name="Freeform 95"/>
            <p:cNvSpPr>
              <a:spLocks/>
            </p:cNvSpPr>
            <p:nvPr/>
          </p:nvSpPr>
          <p:spPr bwMode="auto">
            <a:xfrm rot="57705366">
              <a:off x="2418" y="2021"/>
              <a:ext cx="110" cy="74"/>
            </a:xfrm>
            <a:custGeom>
              <a:avLst/>
              <a:gdLst>
                <a:gd name="T0" fmla="*/ 7 w 110"/>
                <a:gd name="T1" fmla="*/ 0 h 74"/>
                <a:gd name="T2" fmla="*/ 110 w 110"/>
                <a:gd name="T3" fmla="*/ 67 h 74"/>
                <a:gd name="T4" fmla="*/ 103 w 110"/>
                <a:gd name="T5" fmla="*/ 74 h 74"/>
                <a:gd name="T6" fmla="*/ 0 w 110"/>
                <a:gd name="T7" fmla="*/ 6 h 74"/>
                <a:gd name="T8" fmla="*/ 7 w 1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7" y="0"/>
                  </a:moveTo>
                  <a:lnTo>
                    <a:pt x="110" y="67"/>
                  </a:lnTo>
                  <a:lnTo>
                    <a:pt x="103" y="7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76" name="Freeform 96"/>
            <p:cNvSpPr>
              <a:spLocks/>
            </p:cNvSpPr>
            <p:nvPr/>
          </p:nvSpPr>
          <p:spPr bwMode="auto">
            <a:xfrm rot="57705366">
              <a:off x="2340" y="1745"/>
              <a:ext cx="292" cy="263"/>
            </a:xfrm>
            <a:custGeom>
              <a:avLst/>
              <a:gdLst>
                <a:gd name="T0" fmla="*/ 0 w 292"/>
                <a:gd name="T1" fmla="*/ 137 h 263"/>
                <a:gd name="T2" fmla="*/ 103 w 292"/>
                <a:gd name="T3" fmla="*/ 0 h 263"/>
                <a:gd name="T4" fmla="*/ 292 w 292"/>
                <a:gd name="T5" fmla="*/ 121 h 263"/>
                <a:gd name="T6" fmla="*/ 275 w 292"/>
                <a:gd name="T7" fmla="*/ 123 h 263"/>
                <a:gd name="T8" fmla="*/ 261 w 292"/>
                <a:gd name="T9" fmla="*/ 128 h 263"/>
                <a:gd name="T10" fmla="*/ 246 w 292"/>
                <a:gd name="T11" fmla="*/ 132 h 263"/>
                <a:gd name="T12" fmla="*/ 234 w 292"/>
                <a:gd name="T13" fmla="*/ 137 h 263"/>
                <a:gd name="T14" fmla="*/ 222 w 292"/>
                <a:gd name="T15" fmla="*/ 144 h 263"/>
                <a:gd name="T16" fmla="*/ 213 w 292"/>
                <a:gd name="T17" fmla="*/ 150 h 263"/>
                <a:gd name="T18" fmla="*/ 206 w 292"/>
                <a:gd name="T19" fmla="*/ 157 h 263"/>
                <a:gd name="T20" fmla="*/ 198 w 292"/>
                <a:gd name="T21" fmla="*/ 166 h 263"/>
                <a:gd name="T22" fmla="*/ 191 w 292"/>
                <a:gd name="T23" fmla="*/ 175 h 263"/>
                <a:gd name="T24" fmla="*/ 186 w 292"/>
                <a:gd name="T25" fmla="*/ 186 h 263"/>
                <a:gd name="T26" fmla="*/ 184 w 292"/>
                <a:gd name="T27" fmla="*/ 195 h 263"/>
                <a:gd name="T28" fmla="*/ 182 w 292"/>
                <a:gd name="T29" fmla="*/ 209 h 263"/>
                <a:gd name="T30" fmla="*/ 182 w 292"/>
                <a:gd name="T31" fmla="*/ 220 h 263"/>
                <a:gd name="T32" fmla="*/ 184 w 292"/>
                <a:gd name="T33" fmla="*/ 233 h 263"/>
                <a:gd name="T34" fmla="*/ 186 w 292"/>
                <a:gd name="T35" fmla="*/ 247 h 263"/>
                <a:gd name="T36" fmla="*/ 189 w 292"/>
                <a:gd name="T37" fmla="*/ 263 h 263"/>
                <a:gd name="T38" fmla="*/ 0 w 292"/>
                <a:gd name="T39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63">
                  <a:moveTo>
                    <a:pt x="0" y="137"/>
                  </a:moveTo>
                  <a:lnTo>
                    <a:pt x="103" y="0"/>
                  </a:lnTo>
                  <a:lnTo>
                    <a:pt x="292" y="121"/>
                  </a:lnTo>
                  <a:lnTo>
                    <a:pt x="275" y="123"/>
                  </a:lnTo>
                  <a:lnTo>
                    <a:pt x="261" y="128"/>
                  </a:lnTo>
                  <a:lnTo>
                    <a:pt x="246" y="132"/>
                  </a:lnTo>
                  <a:lnTo>
                    <a:pt x="234" y="137"/>
                  </a:lnTo>
                  <a:lnTo>
                    <a:pt x="222" y="144"/>
                  </a:lnTo>
                  <a:lnTo>
                    <a:pt x="213" y="150"/>
                  </a:lnTo>
                  <a:lnTo>
                    <a:pt x="206" y="157"/>
                  </a:lnTo>
                  <a:lnTo>
                    <a:pt x="198" y="166"/>
                  </a:lnTo>
                  <a:lnTo>
                    <a:pt x="191" y="175"/>
                  </a:lnTo>
                  <a:lnTo>
                    <a:pt x="186" y="186"/>
                  </a:lnTo>
                  <a:lnTo>
                    <a:pt x="184" y="195"/>
                  </a:lnTo>
                  <a:lnTo>
                    <a:pt x="182" y="209"/>
                  </a:lnTo>
                  <a:lnTo>
                    <a:pt x="182" y="220"/>
                  </a:lnTo>
                  <a:lnTo>
                    <a:pt x="184" y="233"/>
                  </a:lnTo>
                  <a:lnTo>
                    <a:pt x="186" y="247"/>
                  </a:lnTo>
                  <a:lnTo>
                    <a:pt x="189" y="26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77" name="Freeform 97"/>
            <p:cNvSpPr>
              <a:spLocks noEditPoints="1"/>
            </p:cNvSpPr>
            <p:nvPr/>
          </p:nvSpPr>
          <p:spPr bwMode="auto">
            <a:xfrm rot="57705366">
              <a:off x="2332" y="1742"/>
              <a:ext cx="303" cy="274"/>
            </a:xfrm>
            <a:custGeom>
              <a:avLst/>
              <a:gdLst>
                <a:gd name="T0" fmla="*/ 105 w 303"/>
                <a:gd name="T1" fmla="*/ 2 h 274"/>
                <a:gd name="T2" fmla="*/ 12 w 303"/>
                <a:gd name="T3" fmla="*/ 146 h 274"/>
                <a:gd name="T4" fmla="*/ 105 w 303"/>
                <a:gd name="T5" fmla="*/ 2 h 274"/>
                <a:gd name="T6" fmla="*/ 112 w 303"/>
                <a:gd name="T7" fmla="*/ 2 h 274"/>
                <a:gd name="T8" fmla="*/ 105 w 303"/>
                <a:gd name="T9" fmla="*/ 2 h 274"/>
                <a:gd name="T10" fmla="*/ 303 w 303"/>
                <a:gd name="T11" fmla="*/ 124 h 274"/>
                <a:gd name="T12" fmla="*/ 107 w 303"/>
                <a:gd name="T13" fmla="*/ 9 h 274"/>
                <a:gd name="T14" fmla="*/ 303 w 303"/>
                <a:gd name="T15" fmla="*/ 124 h 274"/>
                <a:gd name="T16" fmla="*/ 299 w 303"/>
                <a:gd name="T17" fmla="*/ 128 h 274"/>
                <a:gd name="T18" fmla="*/ 301 w 303"/>
                <a:gd name="T19" fmla="*/ 133 h 274"/>
                <a:gd name="T20" fmla="*/ 244 w 303"/>
                <a:gd name="T21" fmla="*/ 148 h 274"/>
                <a:gd name="T22" fmla="*/ 225 w 303"/>
                <a:gd name="T23" fmla="*/ 160 h 274"/>
                <a:gd name="T24" fmla="*/ 208 w 303"/>
                <a:gd name="T25" fmla="*/ 175 h 274"/>
                <a:gd name="T26" fmla="*/ 208 w 303"/>
                <a:gd name="T27" fmla="*/ 162 h 274"/>
                <a:gd name="T28" fmla="*/ 227 w 303"/>
                <a:gd name="T29" fmla="*/ 146 h 274"/>
                <a:gd name="T30" fmla="*/ 251 w 303"/>
                <a:gd name="T31" fmla="*/ 135 h 274"/>
                <a:gd name="T32" fmla="*/ 282 w 303"/>
                <a:gd name="T33" fmla="*/ 126 h 274"/>
                <a:gd name="T34" fmla="*/ 301 w 303"/>
                <a:gd name="T35" fmla="*/ 133 h 274"/>
                <a:gd name="T36" fmla="*/ 203 w 303"/>
                <a:gd name="T37" fmla="*/ 184 h 274"/>
                <a:gd name="T38" fmla="*/ 196 w 303"/>
                <a:gd name="T39" fmla="*/ 204 h 274"/>
                <a:gd name="T40" fmla="*/ 196 w 303"/>
                <a:gd name="T41" fmla="*/ 240 h 274"/>
                <a:gd name="T42" fmla="*/ 191 w 303"/>
                <a:gd name="T43" fmla="*/ 270 h 274"/>
                <a:gd name="T44" fmla="*/ 186 w 303"/>
                <a:gd name="T45" fmla="*/ 240 h 274"/>
                <a:gd name="T46" fmla="*/ 184 w 303"/>
                <a:gd name="T47" fmla="*/ 213 h 274"/>
                <a:gd name="T48" fmla="*/ 189 w 303"/>
                <a:gd name="T49" fmla="*/ 191 h 274"/>
                <a:gd name="T50" fmla="*/ 201 w 303"/>
                <a:gd name="T51" fmla="*/ 171 h 274"/>
                <a:gd name="T52" fmla="*/ 201 w 303"/>
                <a:gd name="T53" fmla="*/ 267 h 274"/>
                <a:gd name="T54" fmla="*/ 196 w 303"/>
                <a:gd name="T55" fmla="*/ 270 h 274"/>
                <a:gd name="T56" fmla="*/ 193 w 303"/>
                <a:gd name="T57" fmla="*/ 274 h 274"/>
                <a:gd name="T58" fmla="*/ 9 w 303"/>
                <a:gd name="T59" fmla="*/ 139 h 274"/>
                <a:gd name="T60" fmla="*/ 193 w 303"/>
                <a:gd name="T61" fmla="*/ 274 h 274"/>
                <a:gd name="T62" fmla="*/ 0 w 303"/>
                <a:gd name="T63" fmla="*/ 144 h 274"/>
                <a:gd name="T64" fmla="*/ 7 w 303"/>
                <a:gd name="T65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274">
                  <a:moveTo>
                    <a:pt x="2" y="142"/>
                  </a:moveTo>
                  <a:lnTo>
                    <a:pt x="105" y="2"/>
                  </a:lnTo>
                  <a:lnTo>
                    <a:pt x="115" y="9"/>
                  </a:lnTo>
                  <a:lnTo>
                    <a:pt x="12" y="146"/>
                  </a:lnTo>
                  <a:lnTo>
                    <a:pt x="2" y="142"/>
                  </a:lnTo>
                  <a:close/>
                  <a:moveTo>
                    <a:pt x="105" y="2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0" y="7"/>
                  </a:lnTo>
                  <a:lnTo>
                    <a:pt x="105" y="2"/>
                  </a:lnTo>
                  <a:close/>
                  <a:moveTo>
                    <a:pt x="112" y="2"/>
                  </a:moveTo>
                  <a:lnTo>
                    <a:pt x="303" y="124"/>
                  </a:lnTo>
                  <a:lnTo>
                    <a:pt x="296" y="133"/>
                  </a:lnTo>
                  <a:lnTo>
                    <a:pt x="107" y="9"/>
                  </a:lnTo>
                  <a:lnTo>
                    <a:pt x="112" y="2"/>
                  </a:lnTo>
                  <a:close/>
                  <a:moveTo>
                    <a:pt x="303" y="124"/>
                  </a:moveTo>
                  <a:lnTo>
                    <a:pt x="301" y="133"/>
                  </a:lnTo>
                  <a:lnTo>
                    <a:pt x="299" y="128"/>
                  </a:lnTo>
                  <a:lnTo>
                    <a:pt x="303" y="124"/>
                  </a:lnTo>
                  <a:close/>
                  <a:moveTo>
                    <a:pt x="301" y="133"/>
                  </a:moveTo>
                  <a:lnTo>
                    <a:pt x="270" y="139"/>
                  </a:lnTo>
                  <a:lnTo>
                    <a:pt x="244" y="148"/>
                  </a:lnTo>
                  <a:lnTo>
                    <a:pt x="234" y="155"/>
                  </a:lnTo>
                  <a:lnTo>
                    <a:pt x="225" y="160"/>
                  </a:lnTo>
                  <a:lnTo>
                    <a:pt x="215" y="169"/>
                  </a:lnTo>
                  <a:lnTo>
                    <a:pt x="208" y="175"/>
                  </a:lnTo>
                  <a:lnTo>
                    <a:pt x="201" y="171"/>
                  </a:lnTo>
                  <a:lnTo>
                    <a:pt x="208" y="162"/>
                  </a:lnTo>
                  <a:lnTo>
                    <a:pt x="217" y="153"/>
                  </a:lnTo>
                  <a:lnTo>
                    <a:pt x="227" y="146"/>
                  </a:lnTo>
                  <a:lnTo>
                    <a:pt x="239" y="139"/>
                  </a:lnTo>
                  <a:lnTo>
                    <a:pt x="251" y="135"/>
                  </a:lnTo>
                  <a:lnTo>
                    <a:pt x="265" y="130"/>
                  </a:lnTo>
                  <a:lnTo>
                    <a:pt x="282" y="126"/>
                  </a:lnTo>
                  <a:lnTo>
                    <a:pt x="299" y="124"/>
                  </a:lnTo>
                  <a:lnTo>
                    <a:pt x="301" y="133"/>
                  </a:lnTo>
                  <a:close/>
                  <a:moveTo>
                    <a:pt x="208" y="175"/>
                  </a:moveTo>
                  <a:lnTo>
                    <a:pt x="203" y="184"/>
                  </a:lnTo>
                  <a:lnTo>
                    <a:pt x="198" y="193"/>
                  </a:lnTo>
                  <a:lnTo>
                    <a:pt x="196" y="204"/>
                  </a:lnTo>
                  <a:lnTo>
                    <a:pt x="193" y="216"/>
                  </a:lnTo>
                  <a:lnTo>
                    <a:pt x="196" y="240"/>
                  </a:lnTo>
                  <a:lnTo>
                    <a:pt x="201" y="267"/>
                  </a:lnTo>
                  <a:lnTo>
                    <a:pt x="191" y="270"/>
                  </a:lnTo>
                  <a:lnTo>
                    <a:pt x="189" y="256"/>
                  </a:lnTo>
                  <a:lnTo>
                    <a:pt x="186" y="240"/>
                  </a:lnTo>
                  <a:lnTo>
                    <a:pt x="184" y="227"/>
                  </a:lnTo>
                  <a:lnTo>
                    <a:pt x="184" y="213"/>
                  </a:lnTo>
                  <a:lnTo>
                    <a:pt x="186" y="202"/>
                  </a:lnTo>
                  <a:lnTo>
                    <a:pt x="189" y="191"/>
                  </a:lnTo>
                  <a:lnTo>
                    <a:pt x="193" y="180"/>
                  </a:lnTo>
                  <a:lnTo>
                    <a:pt x="201" y="171"/>
                  </a:lnTo>
                  <a:lnTo>
                    <a:pt x="208" y="175"/>
                  </a:lnTo>
                  <a:close/>
                  <a:moveTo>
                    <a:pt x="201" y="267"/>
                  </a:moveTo>
                  <a:lnTo>
                    <a:pt x="193" y="274"/>
                  </a:lnTo>
                  <a:lnTo>
                    <a:pt x="196" y="270"/>
                  </a:lnTo>
                  <a:lnTo>
                    <a:pt x="201" y="267"/>
                  </a:lnTo>
                  <a:close/>
                  <a:moveTo>
                    <a:pt x="193" y="274"/>
                  </a:moveTo>
                  <a:lnTo>
                    <a:pt x="5" y="148"/>
                  </a:lnTo>
                  <a:lnTo>
                    <a:pt x="9" y="139"/>
                  </a:lnTo>
                  <a:lnTo>
                    <a:pt x="198" y="265"/>
                  </a:lnTo>
                  <a:lnTo>
                    <a:pt x="193" y="274"/>
                  </a:lnTo>
                  <a:close/>
                  <a:moveTo>
                    <a:pt x="5" y="148"/>
                  </a:moveTo>
                  <a:lnTo>
                    <a:pt x="0" y="144"/>
                  </a:lnTo>
                  <a:lnTo>
                    <a:pt x="2" y="142"/>
                  </a:lnTo>
                  <a:lnTo>
                    <a:pt x="7" y="144"/>
                  </a:lnTo>
                  <a:lnTo>
                    <a:pt x="5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78" name="Rectangle 98"/>
            <p:cNvSpPr>
              <a:spLocks noChangeArrowheads="1"/>
            </p:cNvSpPr>
            <p:nvPr/>
          </p:nvSpPr>
          <p:spPr bwMode="auto">
            <a:xfrm>
              <a:off x="2440" y="182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U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79" name="Group 99"/>
          <p:cNvGrpSpPr>
            <a:grpSpLocks/>
          </p:cNvGrpSpPr>
          <p:nvPr/>
        </p:nvGrpSpPr>
        <p:grpSpPr bwMode="auto">
          <a:xfrm>
            <a:off x="6740128" y="4438650"/>
            <a:ext cx="500063" cy="781050"/>
            <a:chOff x="1920" y="1584"/>
            <a:chExt cx="420" cy="656"/>
          </a:xfrm>
        </p:grpSpPr>
        <p:sp>
          <p:nvSpPr>
            <p:cNvPr id="20580" name="AutoShape 100"/>
            <p:cNvSpPr>
              <a:spLocks noChangeAspect="1" noChangeArrowheads="1" noTextEdit="1"/>
            </p:cNvSpPr>
            <p:nvPr/>
          </p:nvSpPr>
          <p:spPr bwMode="auto">
            <a:xfrm rot="37435342">
              <a:off x="1802" y="1702"/>
              <a:ext cx="65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81" name="Freeform 101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8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82" name="Freeform 102"/>
            <p:cNvSpPr>
              <a:spLocks/>
            </p:cNvSpPr>
            <p:nvPr/>
          </p:nvSpPr>
          <p:spPr bwMode="auto">
            <a:xfrm rot="37435342">
              <a:off x="2020" y="1671"/>
              <a:ext cx="376" cy="209"/>
            </a:xfrm>
            <a:custGeom>
              <a:avLst/>
              <a:gdLst>
                <a:gd name="T0" fmla="*/ 24 w 376"/>
                <a:gd name="T1" fmla="*/ 0 h 209"/>
                <a:gd name="T2" fmla="*/ 182 w 376"/>
                <a:gd name="T3" fmla="*/ 20 h 209"/>
                <a:gd name="T4" fmla="*/ 196 w 376"/>
                <a:gd name="T5" fmla="*/ 49 h 209"/>
                <a:gd name="T6" fmla="*/ 220 w 376"/>
                <a:gd name="T7" fmla="*/ 24 h 209"/>
                <a:gd name="T8" fmla="*/ 311 w 376"/>
                <a:gd name="T9" fmla="*/ 33 h 209"/>
                <a:gd name="T10" fmla="*/ 328 w 376"/>
                <a:gd name="T11" fmla="*/ 42 h 209"/>
                <a:gd name="T12" fmla="*/ 342 w 376"/>
                <a:gd name="T13" fmla="*/ 54 h 209"/>
                <a:gd name="T14" fmla="*/ 352 w 376"/>
                <a:gd name="T15" fmla="*/ 65 h 209"/>
                <a:gd name="T16" fmla="*/ 361 w 376"/>
                <a:gd name="T17" fmla="*/ 76 h 209"/>
                <a:gd name="T18" fmla="*/ 368 w 376"/>
                <a:gd name="T19" fmla="*/ 87 h 209"/>
                <a:gd name="T20" fmla="*/ 373 w 376"/>
                <a:gd name="T21" fmla="*/ 101 h 209"/>
                <a:gd name="T22" fmla="*/ 376 w 376"/>
                <a:gd name="T23" fmla="*/ 112 h 209"/>
                <a:gd name="T24" fmla="*/ 376 w 376"/>
                <a:gd name="T25" fmla="*/ 125 h 209"/>
                <a:gd name="T26" fmla="*/ 376 w 376"/>
                <a:gd name="T27" fmla="*/ 139 h 209"/>
                <a:gd name="T28" fmla="*/ 371 w 376"/>
                <a:gd name="T29" fmla="*/ 150 h 209"/>
                <a:gd name="T30" fmla="*/ 364 w 376"/>
                <a:gd name="T31" fmla="*/ 161 h 209"/>
                <a:gd name="T32" fmla="*/ 356 w 376"/>
                <a:gd name="T33" fmla="*/ 173 h 209"/>
                <a:gd name="T34" fmla="*/ 345 w 376"/>
                <a:gd name="T35" fmla="*/ 184 h 209"/>
                <a:gd name="T36" fmla="*/ 333 w 376"/>
                <a:gd name="T37" fmla="*/ 193 h 209"/>
                <a:gd name="T38" fmla="*/ 316 w 376"/>
                <a:gd name="T39" fmla="*/ 202 h 209"/>
                <a:gd name="T40" fmla="*/ 299 w 376"/>
                <a:gd name="T41" fmla="*/ 209 h 209"/>
                <a:gd name="T42" fmla="*/ 201 w 376"/>
                <a:gd name="T43" fmla="*/ 204 h 209"/>
                <a:gd name="T44" fmla="*/ 179 w 376"/>
                <a:gd name="T45" fmla="*/ 159 h 209"/>
                <a:gd name="T46" fmla="*/ 158 w 376"/>
                <a:gd name="T47" fmla="*/ 193 h 209"/>
                <a:gd name="T48" fmla="*/ 0 w 376"/>
                <a:gd name="T49" fmla="*/ 170 h 209"/>
                <a:gd name="T50" fmla="*/ 24 w 376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6" h="209">
                  <a:moveTo>
                    <a:pt x="24" y="0"/>
                  </a:moveTo>
                  <a:lnTo>
                    <a:pt x="182" y="20"/>
                  </a:lnTo>
                  <a:lnTo>
                    <a:pt x="196" y="49"/>
                  </a:lnTo>
                  <a:lnTo>
                    <a:pt x="220" y="24"/>
                  </a:lnTo>
                  <a:lnTo>
                    <a:pt x="311" y="33"/>
                  </a:lnTo>
                  <a:lnTo>
                    <a:pt x="328" y="42"/>
                  </a:lnTo>
                  <a:lnTo>
                    <a:pt x="342" y="54"/>
                  </a:lnTo>
                  <a:lnTo>
                    <a:pt x="352" y="65"/>
                  </a:lnTo>
                  <a:lnTo>
                    <a:pt x="361" y="76"/>
                  </a:lnTo>
                  <a:lnTo>
                    <a:pt x="368" y="87"/>
                  </a:lnTo>
                  <a:lnTo>
                    <a:pt x="373" y="101"/>
                  </a:lnTo>
                  <a:lnTo>
                    <a:pt x="376" y="112"/>
                  </a:lnTo>
                  <a:lnTo>
                    <a:pt x="376" y="125"/>
                  </a:lnTo>
                  <a:lnTo>
                    <a:pt x="376" y="139"/>
                  </a:lnTo>
                  <a:lnTo>
                    <a:pt x="371" y="150"/>
                  </a:lnTo>
                  <a:lnTo>
                    <a:pt x="364" y="161"/>
                  </a:lnTo>
                  <a:lnTo>
                    <a:pt x="356" y="173"/>
                  </a:lnTo>
                  <a:lnTo>
                    <a:pt x="345" y="184"/>
                  </a:lnTo>
                  <a:lnTo>
                    <a:pt x="333" y="193"/>
                  </a:lnTo>
                  <a:lnTo>
                    <a:pt x="316" y="202"/>
                  </a:lnTo>
                  <a:lnTo>
                    <a:pt x="299" y="209"/>
                  </a:lnTo>
                  <a:lnTo>
                    <a:pt x="201" y="204"/>
                  </a:lnTo>
                  <a:lnTo>
                    <a:pt x="179" y="159"/>
                  </a:lnTo>
                  <a:lnTo>
                    <a:pt x="158" y="193"/>
                  </a:lnTo>
                  <a:lnTo>
                    <a:pt x="0" y="17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83" name="Freeform 103"/>
            <p:cNvSpPr>
              <a:spLocks/>
            </p:cNvSpPr>
            <p:nvPr/>
          </p:nvSpPr>
          <p:spPr bwMode="auto">
            <a:xfrm rot="37435342">
              <a:off x="2149" y="2005"/>
              <a:ext cx="125" cy="29"/>
            </a:xfrm>
            <a:custGeom>
              <a:avLst/>
              <a:gdLst>
                <a:gd name="T0" fmla="*/ 3 w 125"/>
                <a:gd name="T1" fmla="*/ 0 h 29"/>
                <a:gd name="T2" fmla="*/ 125 w 125"/>
                <a:gd name="T3" fmla="*/ 20 h 29"/>
                <a:gd name="T4" fmla="*/ 125 w 125"/>
                <a:gd name="T5" fmla="*/ 29 h 29"/>
                <a:gd name="T6" fmla="*/ 0 w 125"/>
                <a:gd name="T7" fmla="*/ 9 h 29"/>
                <a:gd name="T8" fmla="*/ 3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3" y="0"/>
                  </a:moveTo>
                  <a:lnTo>
                    <a:pt x="125" y="20"/>
                  </a:lnTo>
                  <a:lnTo>
                    <a:pt x="125" y="2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84" name="Rectangle 104"/>
            <p:cNvSpPr>
              <a:spLocks noChangeArrowheads="1"/>
            </p:cNvSpPr>
            <p:nvPr/>
          </p:nvSpPr>
          <p:spPr bwMode="auto">
            <a:xfrm>
              <a:off x="2176" y="1635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A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85" name="Group 105"/>
          <p:cNvGrpSpPr>
            <a:grpSpLocks/>
          </p:cNvGrpSpPr>
          <p:nvPr/>
        </p:nvGrpSpPr>
        <p:grpSpPr bwMode="auto">
          <a:xfrm>
            <a:off x="6968728" y="4324351"/>
            <a:ext cx="689372" cy="716756"/>
            <a:chOff x="2735" y="1681"/>
            <a:chExt cx="579" cy="602"/>
          </a:xfrm>
        </p:grpSpPr>
        <p:sp>
          <p:nvSpPr>
            <p:cNvPr id="20586" name="AutoShape 106"/>
            <p:cNvSpPr>
              <a:spLocks noChangeAspect="1" noChangeArrowheads="1" noTextEdit="1"/>
            </p:cNvSpPr>
            <p:nvPr/>
          </p:nvSpPr>
          <p:spPr bwMode="auto">
            <a:xfrm rot="79290249">
              <a:off x="2743" y="1712"/>
              <a:ext cx="563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87" name="Freeform 107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4D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88" name="Freeform 108"/>
            <p:cNvSpPr>
              <a:spLocks/>
            </p:cNvSpPr>
            <p:nvPr/>
          </p:nvSpPr>
          <p:spPr bwMode="auto">
            <a:xfrm rot="79290249">
              <a:off x="2912" y="1728"/>
              <a:ext cx="384" cy="290"/>
            </a:xfrm>
            <a:custGeom>
              <a:avLst/>
              <a:gdLst>
                <a:gd name="T0" fmla="*/ 91 w 384"/>
                <a:gd name="T1" fmla="*/ 0 h 290"/>
                <a:gd name="T2" fmla="*/ 230 w 384"/>
                <a:gd name="T3" fmla="*/ 76 h 290"/>
                <a:gd name="T4" fmla="*/ 228 w 384"/>
                <a:gd name="T5" fmla="*/ 119 h 290"/>
                <a:gd name="T6" fmla="*/ 271 w 384"/>
                <a:gd name="T7" fmla="*/ 97 h 290"/>
                <a:gd name="T8" fmla="*/ 350 w 384"/>
                <a:gd name="T9" fmla="*/ 144 h 290"/>
                <a:gd name="T10" fmla="*/ 384 w 384"/>
                <a:gd name="T11" fmla="*/ 267 h 290"/>
                <a:gd name="T12" fmla="*/ 266 w 384"/>
                <a:gd name="T13" fmla="*/ 290 h 290"/>
                <a:gd name="T14" fmla="*/ 178 w 384"/>
                <a:gd name="T15" fmla="*/ 242 h 290"/>
                <a:gd name="T16" fmla="*/ 175 w 384"/>
                <a:gd name="T17" fmla="*/ 209 h 290"/>
                <a:gd name="T18" fmla="*/ 144 w 384"/>
                <a:gd name="T19" fmla="*/ 222 h 290"/>
                <a:gd name="T20" fmla="*/ 0 w 384"/>
                <a:gd name="T21" fmla="*/ 144 h 290"/>
                <a:gd name="T22" fmla="*/ 91 w 384"/>
                <a:gd name="T2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290">
                  <a:moveTo>
                    <a:pt x="91" y="0"/>
                  </a:moveTo>
                  <a:lnTo>
                    <a:pt x="230" y="76"/>
                  </a:lnTo>
                  <a:lnTo>
                    <a:pt x="228" y="119"/>
                  </a:lnTo>
                  <a:lnTo>
                    <a:pt x="271" y="97"/>
                  </a:lnTo>
                  <a:lnTo>
                    <a:pt x="350" y="144"/>
                  </a:lnTo>
                  <a:lnTo>
                    <a:pt x="384" y="267"/>
                  </a:lnTo>
                  <a:lnTo>
                    <a:pt x="266" y="290"/>
                  </a:lnTo>
                  <a:lnTo>
                    <a:pt x="178" y="242"/>
                  </a:lnTo>
                  <a:lnTo>
                    <a:pt x="175" y="209"/>
                  </a:lnTo>
                  <a:lnTo>
                    <a:pt x="144" y="222"/>
                  </a:lnTo>
                  <a:lnTo>
                    <a:pt x="0" y="14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89" name="Freeform 109"/>
            <p:cNvSpPr>
              <a:spLocks/>
            </p:cNvSpPr>
            <p:nvPr/>
          </p:nvSpPr>
          <p:spPr bwMode="auto">
            <a:xfrm rot="79290249">
              <a:off x="3061" y="2065"/>
              <a:ext cx="110" cy="72"/>
            </a:xfrm>
            <a:custGeom>
              <a:avLst/>
              <a:gdLst>
                <a:gd name="T0" fmla="*/ 5 w 110"/>
                <a:gd name="T1" fmla="*/ 0 h 72"/>
                <a:gd name="T2" fmla="*/ 110 w 110"/>
                <a:gd name="T3" fmla="*/ 65 h 72"/>
                <a:gd name="T4" fmla="*/ 105 w 110"/>
                <a:gd name="T5" fmla="*/ 72 h 72"/>
                <a:gd name="T6" fmla="*/ 0 w 110"/>
                <a:gd name="T7" fmla="*/ 9 h 72"/>
                <a:gd name="T8" fmla="*/ 5 w 11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2">
                  <a:moveTo>
                    <a:pt x="5" y="0"/>
                  </a:moveTo>
                  <a:lnTo>
                    <a:pt x="110" y="65"/>
                  </a:lnTo>
                  <a:lnTo>
                    <a:pt x="105" y="72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90" name="Rectangle 110"/>
            <p:cNvSpPr>
              <a:spLocks noChangeArrowheads="1"/>
            </p:cNvSpPr>
            <p:nvPr/>
          </p:nvSpPr>
          <p:spPr bwMode="auto">
            <a:xfrm>
              <a:off x="3065" y="1710"/>
              <a:ext cx="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>
                  <a:solidFill>
                    <a:srgbClr val="1F1A17"/>
                  </a:solidFill>
                  <a:latin typeface="VNI-Helve" pitchFamily="2" charset="0"/>
                </a:rPr>
                <a:t>G</a:t>
              </a:r>
              <a:endParaRPr lang="en-US" sz="2100">
                <a:latin typeface="VNI-Times" pitchFamily="2" charset="0"/>
              </a:endParaRPr>
            </a:p>
          </p:txBody>
        </p:sp>
      </p:grpSp>
      <p:grpSp>
        <p:nvGrpSpPr>
          <p:cNvPr id="20591" name="Group 111"/>
          <p:cNvGrpSpPr>
            <a:grpSpLocks noChangeAspect="1"/>
          </p:cNvGrpSpPr>
          <p:nvPr/>
        </p:nvGrpSpPr>
        <p:grpSpPr bwMode="auto">
          <a:xfrm rot="15044801">
            <a:off x="3695700" y="1790700"/>
            <a:ext cx="2152650" cy="6686550"/>
            <a:chOff x="2112" y="380"/>
            <a:chExt cx="1554" cy="3556"/>
          </a:xfrm>
        </p:grpSpPr>
        <p:sp>
          <p:nvSpPr>
            <p:cNvPr id="20592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2112" y="380"/>
              <a:ext cx="155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93" name="Freeform 113"/>
            <p:cNvSpPr>
              <a:spLocks/>
            </p:cNvSpPr>
            <p:nvPr/>
          </p:nvSpPr>
          <p:spPr bwMode="auto">
            <a:xfrm>
              <a:off x="2129" y="396"/>
              <a:ext cx="1520" cy="3524"/>
            </a:xfrm>
            <a:custGeom>
              <a:avLst/>
              <a:gdLst>
                <a:gd name="T0" fmla="*/ 244 w 1520"/>
                <a:gd name="T1" fmla="*/ 3475 h 3524"/>
                <a:gd name="T2" fmla="*/ 210 w 1520"/>
                <a:gd name="T3" fmla="*/ 3502 h 3524"/>
                <a:gd name="T4" fmla="*/ 172 w 1520"/>
                <a:gd name="T5" fmla="*/ 3520 h 3524"/>
                <a:gd name="T6" fmla="*/ 134 w 1520"/>
                <a:gd name="T7" fmla="*/ 3524 h 3524"/>
                <a:gd name="T8" fmla="*/ 98 w 1520"/>
                <a:gd name="T9" fmla="*/ 3518 h 3524"/>
                <a:gd name="T10" fmla="*/ 64 w 1520"/>
                <a:gd name="T11" fmla="*/ 3495 h 3524"/>
                <a:gd name="T12" fmla="*/ 33 w 1520"/>
                <a:gd name="T13" fmla="*/ 3455 h 3524"/>
                <a:gd name="T14" fmla="*/ 9 w 1520"/>
                <a:gd name="T15" fmla="*/ 3401 h 3524"/>
                <a:gd name="T16" fmla="*/ 12 w 1520"/>
                <a:gd name="T17" fmla="*/ 3246 h 3524"/>
                <a:gd name="T18" fmla="*/ 45 w 1520"/>
                <a:gd name="T19" fmla="*/ 3018 h 3524"/>
                <a:gd name="T20" fmla="*/ 83 w 1520"/>
                <a:gd name="T21" fmla="*/ 2796 h 3524"/>
                <a:gd name="T22" fmla="*/ 129 w 1520"/>
                <a:gd name="T23" fmla="*/ 2578 h 3524"/>
                <a:gd name="T24" fmla="*/ 179 w 1520"/>
                <a:gd name="T25" fmla="*/ 2370 h 3524"/>
                <a:gd name="T26" fmla="*/ 236 w 1520"/>
                <a:gd name="T27" fmla="*/ 2163 h 3524"/>
                <a:gd name="T28" fmla="*/ 299 w 1520"/>
                <a:gd name="T29" fmla="*/ 1962 h 3524"/>
                <a:gd name="T30" fmla="*/ 370 w 1520"/>
                <a:gd name="T31" fmla="*/ 1764 h 3524"/>
                <a:gd name="T32" fmla="*/ 447 w 1520"/>
                <a:gd name="T33" fmla="*/ 1567 h 3524"/>
                <a:gd name="T34" fmla="*/ 533 w 1520"/>
                <a:gd name="T35" fmla="*/ 1370 h 3524"/>
                <a:gd name="T36" fmla="*/ 626 w 1520"/>
                <a:gd name="T37" fmla="*/ 1175 h 3524"/>
                <a:gd name="T38" fmla="*/ 727 w 1520"/>
                <a:gd name="T39" fmla="*/ 977 h 3524"/>
                <a:gd name="T40" fmla="*/ 834 w 1520"/>
                <a:gd name="T41" fmla="*/ 778 h 3524"/>
                <a:gd name="T42" fmla="*/ 951 w 1520"/>
                <a:gd name="T43" fmla="*/ 576 h 3524"/>
                <a:gd name="T44" fmla="*/ 1145 w 1520"/>
                <a:gd name="T45" fmla="*/ 267 h 3524"/>
                <a:gd name="T46" fmla="*/ 1307 w 1520"/>
                <a:gd name="T47" fmla="*/ 36 h 3524"/>
                <a:gd name="T48" fmla="*/ 1353 w 1520"/>
                <a:gd name="T49" fmla="*/ 11 h 3524"/>
                <a:gd name="T50" fmla="*/ 1396 w 1520"/>
                <a:gd name="T51" fmla="*/ 0 h 3524"/>
                <a:gd name="T52" fmla="*/ 1434 w 1520"/>
                <a:gd name="T53" fmla="*/ 2 h 3524"/>
                <a:gd name="T54" fmla="*/ 1465 w 1520"/>
                <a:gd name="T55" fmla="*/ 18 h 3524"/>
                <a:gd name="T56" fmla="*/ 1489 w 1520"/>
                <a:gd name="T57" fmla="*/ 47 h 3524"/>
                <a:gd name="T58" fmla="*/ 1508 w 1520"/>
                <a:gd name="T59" fmla="*/ 87 h 3524"/>
                <a:gd name="T60" fmla="*/ 1518 w 1520"/>
                <a:gd name="T61" fmla="*/ 139 h 3524"/>
                <a:gd name="T62" fmla="*/ 1386 w 1520"/>
                <a:gd name="T63" fmla="*/ 385 h 3524"/>
                <a:gd name="T64" fmla="*/ 1200 w 1520"/>
                <a:gd name="T65" fmla="*/ 695 h 3524"/>
                <a:gd name="T66" fmla="*/ 1088 w 1520"/>
                <a:gd name="T67" fmla="*/ 892 h 3524"/>
                <a:gd name="T68" fmla="*/ 982 w 1520"/>
                <a:gd name="T69" fmla="*/ 1085 h 3524"/>
                <a:gd name="T70" fmla="*/ 887 w 1520"/>
                <a:gd name="T71" fmla="*/ 1275 h 3524"/>
                <a:gd name="T72" fmla="*/ 798 w 1520"/>
                <a:gd name="T73" fmla="*/ 1466 h 3524"/>
                <a:gd name="T74" fmla="*/ 719 w 1520"/>
                <a:gd name="T75" fmla="*/ 1654 h 3524"/>
                <a:gd name="T76" fmla="*/ 643 w 1520"/>
                <a:gd name="T77" fmla="*/ 1845 h 3524"/>
                <a:gd name="T78" fmla="*/ 576 w 1520"/>
                <a:gd name="T79" fmla="*/ 2038 h 3524"/>
                <a:gd name="T80" fmla="*/ 514 w 1520"/>
                <a:gd name="T81" fmla="*/ 2235 h 3524"/>
                <a:gd name="T82" fmla="*/ 459 w 1520"/>
                <a:gd name="T83" fmla="*/ 2437 h 3524"/>
                <a:gd name="T84" fmla="*/ 406 w 1520"/>
                <a:gd name="T85" fmla="*/ 2648 h 3524"/>
                <a:gd name="T86" fmla="*/ 361 w 1520"/>
                <a:gd name="T87" fmla="*/ 2865 h 3524"/>
                <a:gd name="T88" fmla="*/ 318 w 1520"/>
                <a:gd name="T89" fmla="*/ 3094 h 3524"/>
                <a:gd name="T90" fmla="*/ 279 w 1520"/>
                <a:gd name="T91" fmla="*/ 3331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0" h="3524">
                  <a:moveTo>
                    <a:pt x="260" y="3457"/>
                  </a:moveTo>
                  <a:lnTo>
                    <a:pt x="244" y="3475"/>
                  </a:lnTo>
                  <a:lnTo>
                    <a:pt x="227" y="3491"/>
                  </a:lnTo>
                  <a:lnTo>
                    <a:pt x="210" y="3502"/>
                  </a:lnTo>
                  <a:lnTo>
                    <a:pt x="191" y="3513"/>
                  </a:lnTo>
                  <a:lnTo>
                    <a:pt x="172" y="3520"/>
                  </a:lnTo>
                  <a:lnTo>
                    <a:pt x="153" y="3524"/>
                  </a:lnTo>
                  <a:lnTo>
                    <a:pt x="134" y="3524"/>
                  </a:lnTo>
                  <a:lnTo>
                    <a:pt x="117" y="3522"/>
                  </a:lnTo>
                  <a:lnTo>
                    <a:pt x="98" y="3518"/>
                  </a:lnTo>
                  <a:lnTo>
                    <a:pt x="81" y="3509"/>
                  </a:lnTo>
                  <a:lnTo>
                    <a:pt x="64" y="3495"/>
                  </a:lnTo>
                  <a:lnTo>
                    <a:pt x="48" y="3477"/>
                  </a:lnTo>
                  <a:lnTo>
                    <a:pt x="33" y="3455"/>
                  </a:lnTo>
                  <a:lnTo>
                    <a:pt x="21" y="3430"/>
                  </a:lnTo>
                  <a:lnTo>
                    <a:pt x="9" y="3401"/>
                  </a:lnTo>
                  <a:lnTo>
                    <a:pt x="0" y="3365"/>
                  </a:lnTo>
                  <a:lnTo>
                    <a:pt x="12" y="3246"/>
                  </a:lnTo>
                  <a:lnTo>
                    <a:pt x="28" y="3132"/>
                  </a:lnTo>
                  <a:lnTo>
                    <a:pt x="45" y="3018"/>
                  </a:lnTo>
                  <a:lnTo>
                    <a:pt x="64" y="2905"/>
                  </a:lnTo>
                  <a:lnTo>
                    <a:pt x="83" y="2796"/>
                  </a:lnTo>
                  <a:lnTo>
                    <a:pt x="105" y="2686"/>
                  </a:lnTo>
                  <a:lnTo>
                    <a:pt x="129" y="2578"/>
                  </a:lnTo>
                  <a:lnTo>
                    <a:pt x="153" y="2473"/>
                  </a:lnTo>
                  <a:lnTo>
                    <a:pt x="179" y="2370"/>
                  </a:lnTo>
                  <a:lnTo>
                    <a:pt x="205" y="2266"/>
                  </a:lnTo>
                  <a:lnTo>
                    <a:pt x="236" y="2163"/>
                  </a:lnTo>
                  <a:lnTo>
                    <a:pt x="268" y="2062"/>
                  </a:lnTo>
                  <a:lnTo>
                    <a:pt x="299" y="1962"/>
                  </a:lnTo>
                  <a:lnTo>
                    <a:pt x="334" y="1863"/>
                  </a:lnTo>
                  <a:lnTo>
                    <a:pt x="370" y="1764"/>
                  </a:lnTo>
                  <a:lnTo>
                    <a:pt x="409" y="1666"/>
                  </a:lnTo>
                  <a:lnTo>
                    <a:pt x="447" y="1567"/>
                  </a:lnTo>
                  <a:lnTo>
                    <a:pt x="490" y="1468"/>
                  </a:lnTo>
                  <a:lnTo>
                    <a:pt x="533" y="1370"/>
                  </a:lnTo>
                  <a:lnTo>
                    <a:pt x="578" y="1273"/>
                  </a:lnTo>
                  <a:lnTo>
                    <a:pt x="626" y="1175"/>
                  </a:lnTo>
                  <a:lnTo>
                    <a:pt x="674" y="1076"/>
                  </a:lnTo>
                  <a:lnTo>
                    <a:pt x="727" y="977"/>
                  </a:lnTo>
                  <a:lnTo>
                    <a:pt x="779" y="879"/>
                  </a:lnTo>
                  <a:lnTo>
                    <a:pt x="834" y="778"/>
                  </a:lnTo>
                  <a:lnTo>
                    <a:pt x="891" y="677"/>
                  </a:lnTo>
                  <a:lnTo>
                    <a:pt x="951" y="576"/>
                  </a:lnTo>
                  <a:lnTo>
                    <a:pt x="1013" y="475"/>
                  </a:lnTo>
                  <a:lnTo>
                    <a:pt x="1145" y="267"/>
                  </a:lnTo>
                  <a:lnTo>
                    <a:pt x="1284" y="51"/>
                  </a:lnTo>
                  <a:lnTo>
                    <a:pt x="1307" y="36"/>
                  </a:lnTo>
                  <a:lnTo>
                    <a:pt x="1331" y="20"/>
                  </a:lnTo>
                  <a:lnTo>
                    <a:pt x="1353" y="11"/>
                  </a:lnTo>
                  <a:lnTo>
                    <a:pt x="1374" y="4"/>
                  </a:lnTo>
                  <a:lnTo>
                    <a:pt x="1396" y="0"/>
                  </a:lnTo>
                  <a:lnTo>
                    <a:pt x="1415" y="0"/>
                  </a:lnTo>
                  <a:lnTo>
                    <a:pt x="1434" y="2"/>
                  </a:lnTo>
                  <a:lnTo>
                    <a:pt x="1449" y="9"/>
                  </a:lnTo>
                  <a:lnTo>
                    <a:pt x="1465" y="18"/>
                  </a:lnTo>
                  <a:lnTo>
                    <a:pt x="1477" y="31"/>
                  </a:lnTo>
                  <a:lnTo>
                    <a:pt x="1489" y="47"/>
                  </a:lnTo>
                  <a:lnTo>
                    <a:pt x="1499" y="65"/>
                  </a:lnTo>
                  <a:lnTo>
                    <a:pt x="1508" y="87"/>
                  </a:lnTo>
                  <a:lnTo>
                    <a:pt x="1515" y="112"/>
                  </a:lnTo>
                  <a:lnTo>
                    <a:pt x="1518" y="139"/>
                  </a:lnTo>
                  <a:lnTo>
                    <a:pt x="1520" y="170"/>
                  </a:lnTo>
                  <a:lnTo>
                    <a:pt x="1386" y="385"/>
                  </a:lnTo>
                  <a:lnTo>
                    <a:pt x="1260" y="592"/>
                  </a:lnTo>
                  <a:lnTo>
                    <a:pt x="1200" y="695"/>
                  </a:lnTo>
                  <a:lnTo>
                    <a:pt x="1143" y="793"/>
                  </a:lnTo>
                  <a:lnTo>
                    <a:pt x="1088" y="892"/>
                  </a:lnTo>
                  <a:lnTo>
                    <a:pt x="1035" y="988"/>
                  </a:lnTo>
                  <a:lnTo>
                    <a:pt x="982" y="1085"/>
                  </a:lnTo>
                  <a:lnTo>
                    <a:pt x="935" y="1181"/>
                  </a:lnTo>
                  <a:lnTo>
                    <a:pt x="887" y="1275"/>
                  </a:lnTo>
                  <a:lnTo>
                    <a:pt x="841" y="1370"/>
                  </a:lnTo>
                  <a:lnTo>
                    <a:pt x="798" y="1466"/>
                  </a:lnTo>
                  <a:lnTo>
                    <a:pt x="758" y="1560"/>
                  </a:lnTo>
                  <a:lnTo>
                    <a:pt x="719" y="1654"/>
                  </a:lnTo>
                  <a:lnTo>
                    <a:pt x="681" y="1749"/>
                  </a:lnTo>
                  <a:lnTo>
                    <a:pt x="643" y="1845"/>
                  </a:lnTo>
                  <a:lnTo>
                    <a:pt x="609" y="1941"/>
                  </a:lnTo>
                  <a:lnTo>
                    <a:pt x="576" y="2038"/>
                  </a:lnTo>
                  <a:lnTo>
                    <a:pt x="545" y="2134"/>
                  </a:lnTo>
                  <a:lnTo>
                    <a:pt x="514" y="2235"/>
                  </a:lnTo>
                  <a:lnTo>
                    <a:pt x="485" y="2334"/>
                  </a:lnTo>
                  <a:lnTo>
                    <a:pt x="459" y="2437"/>
                  </a:lnTo>
                  <a:lnTo>
                    <a:pt x="432" y="2540"/>
                  </a:lnTo>
                  <a:lnTo>
                    <a:pt x="406" y="2648"/>
                  </a:lnTo>
                  <a:lnTo>
                    <a:pt x="382" y="2755"/>
                  </a:lnTo>
                  <a:lnTo>
                    <a:pt x="361" y="2865"/>
                  </a:lnTo>
                  <a:lnTo>
                    <a:pt x="339" y="2977"/>
                  </a:lnTo>
                  <a:lnTo>
                    <a:pt x="318" y="3094"/>
                  </a:lnTo>
                  <a:lnTo>
                    <a:pt x="299" y="3210"/>
                  </a:lnTo>
                  <a:lnTo>
                    <a:pt x="279" y="3331"/>
                  </a:lnTo>
                  <a:lnTo>
                    <a:pt x="260" y="345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  <p:sp>
          <p:nvSpPr>
            <p:cNvPr id="20594" name="Freeform 114"/>
            <p:cNvSpPr>
              <a:spLocks noEditPoints="1"/>
            </p:cNvSpPr>
            <p:nvPr/>
          </p:nvSpPr>
          <p:spPr bwMode="auto">
            <a:xfrm>
              <a:off x="2122" y="391"/>
              <a:ext cx="1534" cy="3536"/>
            </a:xfrm>
            <a:custGeom>
              <a:avLst/>
              <a:gdLst>
                <a:gd name="T0" fmla="*/ 220 w 1534"/>
                <a:gd name="T1" fmla="*/ 3511 h 3536"/>
                <a:gd name="T2" fmla="*/ 231 w 1534"/>
                <a:gd name="T3" fmla="*/ 3491 h 3536"/>
                <a:gd name="T4" fmla="*/ 200 w 1534"/>
                <a:gd name="T5" fmla="*/ 3523 h 3536"/>
                <a:gd name="T6" fmla="*/ 124 w 1534"/>
                <a:gd name="T7" fmla="*/ 3534 h 3536"/>
                <a:gd name="T8" fmla="*/ 179 w 1534"/>
                <a:gd name="T9" fmla="*/ 3520 h 3536"/>
                <a:gd name="T10" fmla="*/ 105 w 1534"/>
                <a:gd name="T11" fmla="*/ 3527 h 3536"/>
                <a:gd name="T12" fmla="*/ 62 w 1534"/>
                <a:gd name="T13" fmla="*/ 3482 h 3536"/>
                <a:gd name="T14" fmla="*/ 126 w 1534"/>
                <a:gd name="T15" fmla="*/ 3523 h 3536"/>
                <a:gd name="T16" fmla="*/ 23 w 1534"/>
                <a:gd name="T17" fmla="*/ 3440 h 3536"/>
                <a:gd name="T18" fmla="*/ 21 w 1534"/>
                <a:gd name="T19" fmla="*/ 3404 h 3536"/>
                <a:gd name="T20" fmla="*/ 52 w 1534"/>
                <a:gd name="T21" fmla="*/ 3487 h 3536"/>
                <a:gd name="T22" fmla="*/ 2 w 1534"/>
                <a:gd name="T23" fmla="*/ 3372 h 3536"/>
                <a:gd name="T24" fmla="*/ 47 w 1534"/>
                <a:gd name="T25" fmla="*/ 3020 h 3536"/>
                <a:gd name="T26" fmla="*/ 131 w 1534"/>
                <a:gd name="T27" fmla="*/ 2583 h 3536"/>
                <a:gd name="T28" fmla="*/ 239 w 1534"/>
                <a:gd name="T29" fmla="*/ 2166 h 3536"/>
                <a:gd name="T30" fmla="*/ 373 w 1534"/>
                <a:gd name="T31" fmla="*/ 1767 h 3536"/>
                <a:gd name="T32" fmla="*/ 346 w 1534"/>
                <a:gd name="T33" fmla="*/ 1868 h 3536"/>
                <a:gd name="T34" fmla="*/ 217 w 1534"/>
                <a:gd name="T35" fmla="*/ 2271 h 3536"/>
                <a:gd name="T36" fmla="*/ 117 w 1534"/>
                <a:gd name="T37" fmla="*/ 2691 h 3536"/>
                <a:gd name="T38" fmla="*/ 40 w 1534"/>
                <a:gd name="T39" fmla="*/ 3137 h 3536"/>
                <a:gd name="T40" fmla="*/ 411 w 1534"/>
                <a:gd name="T41" fmla="*/ 1668 h 3536"/>
                <a:gd name="T42" fmla="*/ 581 w 1534"/>
                <a:gd name="T43" fmla="*/ 1276 h 3536"/>
                <a:gd name="T44" fmla="*/ 781 w 1534"/>
                <a:gd name="T45" fmla="*/ 881 h 3536"/>
                <a:gd name="T46" fmla="*/ 1016 w 1534"/>
                <a:gd name="T47" fmla="*/ 478 h 3536"/>
                <a:gd name="T48" fmla="*/ 1286 w 1534"/>
                <a:gd name="T49" fmla="*/ 54 h 3536"/>
                <a:gd name="T50" fmla="*/ 1090 w 1534"/>
                <a:gd name="T51" fmla="*/ 377 h 3536"/>
                <a:gd name="T52" fmla="*/ 846 w 1534"/>
                <a:gd name="T53" fmla="*/ 785 h 3536"/>
                <a:gd name="T54" fmla="*/ 638 w 1534"/>
                <a:gd name="T55" fmla="*/ 1182 h 3536"/>
                <a:gd name="T56" fmla="*/ 459 w 1534"/>
                <a:gd name="T57" fmla="*/ 1574 h 3536"/>
                <a:gd name="T58" fmla="*/ 1286 w 1534"/>
                <a:gd name="T59" fmla="*/ 54 h 3536"/>
                <a:gd name="T60" fmla="*/ 1312 w 1534"/>
                <a:gd name="T61" fmla="*/ 36 h 3536"/>
                <a:gd name="T62" fmla="*/ 1381 w 1534"/>
                <a:gd name="T63" fmla="*/ 14 h 3536"/>
                <a:gd name="T64" fmla="*/ 1293 w 1534"/>
                <a:gd name="T65" fmla="*/ 61 h 3536"/>
                <a:gd name="T66" fmla="*/ 1420 w 1534"/>
                <a:gd name="T67" fmla="*/ 0 h 3536"/>
                <a:gd name="T68" fmla="*/ 1436 w 1534"/>
                <a:gd name="T69" fmla="*/ 11 h 3536"/>
                <a:gd name="T70" fmla="*/ 1379 w 1534"/>
                <a:gd name="T71" fmla="*/ 5 h 3536"/>
                <a:gd name="T72" fmla="*/ 1499 w 1534"/>
                <a:gd name="T73" fmla="*/ 45 h 3536"/>
                <a:gd name="T74" fmla="*/ 1479 w 1534"/>
                <a:gd name="T75" fmla="*/ 36 h 3536"/>
                <a:gd name="T76" fmla="*/ 1508 w 1534"/>
                <a:gd name="T77" fmla="*/ 63 h 3536"/>
                <a:gd name="T78" fmla="*/ 1534 w 1534"/>
                <a:gd name="T79" fmla="*/ 175 h 3536"/>
                <a:gd name="T80" fmla="*/ 1508 w 1534"/>
                <a:gd name="T81" fmla="*/ 88 h 3536"/>
                <a:gd name="T82" fmla="*/ 1532 w 1534"/>
                <a:gd name="T83" fmla="*/ 177 h 3536"/>
                <a:gd name="T84" fmla="*/ 1463 w 1534"/>
                <a:gd name="T85" fmla="*/ 287 h 3536"/>
                <a:gd name="T86" fmla="*/ 1212 w 1534"/>
                <a:gd name="T87" fmla="*/ 702 h 3536"/>
                <a:gd name="T88" fmla="*/ 994 w 1534"/>
                <a:gd name="T89" fmla="*/ 1092 h 3536"/>
                <a:gd name="T90" fmla="*/ 810 w 1534"/>
                <a:gd name="T91" fmla="*/ 1471 h 3536"/>
                <a:gd name="T92" fmla="*/ 683 w 1534"/>
                <a:gd name="T93" fmla="*/ 1751 h 3536"/>
                <a:gd name="T94" fmla="*/ 846 w 1534"/>
                <a:gd name="T95" fmla="*/ 1375 h 3536"/>
                <a:gd name="T96" fmla="*/ 1037 w 1534"/>
                <a:gd name="T97" fmla="*/ 991 h 3536"/>
                <a:gd name="T98" fmla="*/ 1262 w 1534"/>
                <a:gd name="T99" fmla="*/ 597 h 3536"/>
                <a:gd name="T100" fmla="*/ 1525 w 1534"/>
                <a:gd name="T101" fmla="*/ 173 h 3536"/>
                <a:gd name="T102" fmla="*/ 621 w 1534"/>
                <a:gd name="T103" fmla="*/ 1946 h 3536"/>
                <a:gd name="T104" fmla="*/ 497 w 1534"/>
                <a:gd name="T105" fmla="*/ 2341 h 3536"/>
                <a:gd name="T106" fmla="*/ 394 w 1534"/>
                <a:gd name="T107" fmla="*/ 2760 h 3536"/>
                <a:gd name="T108" fmla="*/ 310 w 1534"/>
                <a:gd name="T109" fmla="*/ 3218 h 3536"/>
                <a:gd name="T110" fmla="*/ 282 w 1534"/>
                <a:gd name="T111" fmla="*/ 3336 h 3536"/>
                <a:gd name="T112" fmla="*/ 363 w 1534"/>
                <a:gd name="T113" fmla="*/ 2868 h 3536"/>
                <a:gd name="T114" fmla="*/ 461 w 1534"/>
                <a:gd name="T115" fmla="*/ 2442 h 3536"/>
                <a:gd name="T116" fmla="*/ 578 w 1534"/>
                <a:gd name="T117" fmla="*/ 2041 h 3536"/>
                <a:gd name="T118" fmla="*/ 693 w 1534"/>
                <a:gd name="T119" fmla="*/ 1756 h 3536"/>
                <a:gd name="T120" fmla="*/ 272 w 1534"/>
                <a:gd name="T121" fmla="*/ 3462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3536">
                  <a:moveTo>
                    <a:pt x="272" y="3464"/>
                  </a:moveTo>
                  <a:lnTo>
                    <a:pt x="255" y="3482"/>
                  </a:lnTo>
                  <a:lnTo>
                    <a:pt x="239" y="3498"/>
                  </a:lnTo>
                  <a:lnTo>
                    <a:pt x="220" y="3511"/>
                  </a:lnTo>
                  <a:lnTo>
                    <a:pt x="200" y="3523"/>
                  </a:lnTo>
                  <a:lnTo>
                    <a:pt x="196" y="3514"/>
                  </a:lnTo>
                  <a:lnTo>
                    <a:pt x="215" y="3505"/>
                  </a:lnTo>
                  <a:lnTo>
                    <a:pt x="231" y="3491"/>
                  </a:lnTo>
                  <a:lnTo>
                    <a:pt x="248" y="3475"/>
                  </a:lnTo>
                  <a:lnTo>
                    <a:pt x="265" y="3458"/>
                  </a:lnTo>
                  <a:lnTo>
                    <a:pt x="272" y="3464"/>
                  </a:lnTo>
                  <a:close/>
                  <a:moveTo>
                    <a:pt x="200" y="3523"/>
                  </a:moveTo>
                  <a:lnTo>
                    <a:pt x="181" y="3529"/>
                  </a:lnTo>
                  <a:lnTo>
                    <a:pt x="162" y="3534"/>
                  </a:lnTo>
                  <a:lnTo>
                    <a:pt x="143" y="3536"/>
                  </a:lnTo>
                  <a:lnTo>
                    <a:pt x="124" y="3534"/>
                  </a:lnTo>
                  <a:lnTo>
                    <a:pt x="126" y="3523"/>
                  </a:lnTo>
                  <a:lnTo>
                    <a:pt x="143" y="3525"/>
                  </a:lnTo>
                  <a:lnTo>
                    <a:pt x="160" y="3525"/>
                  </a:lnTo>
                  <a:lnTo>
                    <a:pt x="179" y="3520"/>
                  </a:lnTo>
                  <a:lnTo>
                    <a:pt x="196" y="3514"/>
                  </a:lnTo>
                  <a:lnTo>
                    <a:pt x="200" y="3523"/>
                  </a:lnTo>
                  <a:close/>
                  <a:moveTo>
                    <a:pt x="124" y="3534"/>
                  </a:moveTo>
                  <a:lnTo>
                    <a:pt x="105" y="3527"/>
                  </a:lnTo>
                  <a:lnTo>
                    <a:pt x="86" y="3518"/>
                  </a:lnTo>
                  <a:lnTo>
                    <a:pt x="69" y="3505"/>
                  </a:lnTo>
                  <a:lnTo>
                    <a:pt x="52" y="3487"/>
                  </a:lnTo>
                  <a:lnTo>
                    <a:pt x="62" y="3482"/>
                  </a:lnTo>
                  <a:lnTo>
                    <a:pt x="76" y="3498"/>
                  </a:lnTo>
                  <a:lnTo>
                    <a:pt x="93" y="3509"/>
                  </a:lnTo>
                  <a:lnTo>
                    <a:pt x="107" y="3518"/>
                  </a:lnTo>
                  <a:lnTo>
                    <a:pt x="126" y="3523"/>
                  </a:lnTo>
                  <a:lnTo>
                    <a:pt x="124" y="3534"/>
                  </a:lnTo>
                  <a:close/>
                  <a:moveTo>
                    <a:pt x="52" y="3487"/>
                  </a:moveTo>
                  <a:lnTo>
                    <a:pt x="38" y="3464"/>
                  </a:lnTo>
                  <a:lnTo>
                    <a:pt x="23" y="3440"/>
                  </a:lnTo>
                  <a:lnTo>
                    <a:pt x="12" y="3408"/>
                  </a:lnTo>
                  <a:lnTo>
                    <a:pt x="2" y="3372"/>
                  </a:lnTo>
                  <a:lnTo>
                    <a:pt x="12" y="3370"/>
                  </a:lnTo>
                  <a:lnTo>
                    <a:pt x="21" y="3404"/>
                  </a:lnTo>
                  <a:lnTo>
                    <a:pt x="33" y="3435"/>
                  </a:lnTo>
                  <a:lnTo>
                    <a:pt x="45" y="3460"/>
                  </a:lnTo>
                  <a:lnTo>
                    <a:pt x="62" y="3482"/>
                  </a:lnTo>
                  <a:lnTo>
                    <a:pt x="52" y="3487"/>
                  </a:lnTo>
                  <a:close/>
                  <a:moveTo>
                    <a:pt x="2" y="3372"/>
                  </a:moveTo>
                  <a:lnTo>
                    <a:pt x="0" y="3370"/>
                  </a:lnTo>
                  <a:lnTo>
                    <a:pt x="7" y="3370"/>
                  </a:lnTo>
                  <a:lnTo>
                    <a:pt x="2" y="3372"/>
                  </a:lnTo>
                  <a:close/>
                  <a:moveTo>
                    <a:pt x="0" y="3370"/>
                  </a:moveTo>
                  <a:lnTo>
                    <a:pt x="14" y="3251"/>
                  </a:lnTo>
                  <a:lnTo>
                    <a:pt x="31" y="3135"/>
                  </a:lnTo>
                  <a:lnTo>
                    <a:pt x="47" y="3020"/>
                  </a:lnTo>
                  <a:lnTo>
                    <a:pt x="67" y="2908"/>
                  </a:lnTo>
                  <a:lnTo>
                    <a:pt x="86" y="2798"/>
                  </a:lnTo>
                  <a:lnTo>
                    <a:pt x="107" y="2691"/>
                  </a:lnTo>
                  <a:lnTo>
                    <a:pt x="131" y="2583"/>
                  </a:lnTo>
                  <a:lnTo>
                    <a:pt x="155" y="2478"/>
                  </a:lnTo>
                  <a:lnTo>
                    <a:pt x="181" y="2372"/>
                  </a:lnTo>
                  <a:lnTo>
                    <a:pt x="208" y="2269"/>
                  </a:lnTo>
                  <a:lnTo>
                    <a:pt x="239" y="2166"/>
                  </a:lnTo>
                  <a:lnTo>
                    <a:pt x="270" y="2065"/>
                  </a:lnTo>
                  <a:lnTo>
                    <a:pt x="301" y="1967"/>
                  </a:lnTo>
                  <a:lnTo>
                    <a:pt x="337" y="1866"/>
                  </a:lnTo>
                  <a:lnTo>
                    <a:pt x="373" y="1767"/>
                  </a:lnTo>
                  <a:lnTo>
                    <a:pt x="411" y="1668"/>
                  </a:lnTo>
                  <a:lnTo>
                    <a:pt x="420" y="1671"/>
                  </a:lnTo>
                  <a:lnTo>
                    <a:pt x="382" y="1769"/>
                  </a:lnTo>
                  <a:lnTo>
                    <a:pt x="346" y="1868"/>
                  </a:lnTo>
                  <a:lnTo>
                    <a:pt x="310" y="1969"/>
                  </a:lnTo>
                  <a:lnTo>
                    <a:pt x="279" y="2070"/>
                  </a:lnTo>
                  <a:lnTo>
                    <a:pt x="248" y="2171"/>
                  </a:lnTo>
                  <a:lnTo>
                    <a:pt x="217" y="2271"/>
                  </a:lnTo>
                  <a:lnTo>
                    <a:pt x="191" y="2375"/>
                  </a:lnTo>
                  <a:lnTo>
                    <a:pt x="165" y="2480"/>
                  </a:lnTo>
                  <a:lnTo>
                    <a:pt x="141" y="2585"/>
                  </a:lnTo>
                  <a:lnTo>
                    <a:pt x="117" y="2691"/>
                  </a:lnTo>
                  <a:lnTo>
                    <a:pt x="95" y="2801"/>
                  </a:lnTo>
                  <a:lnTo>
                    <a:pt x="76" y="2910"/>
                  </a:lnTo>
                  <a:lnTo>
                    <a:pt x="57" y="3023"/>
                  </a:lnTo>
                  <a:lnTo>
                    <a:pt x="40" y="3137"/>
                  </a:lnTo>
                  <a:lnTo>
                    <a:pt x="26" y="3254"/>
                  </a:lnTo>
                  <a:lnTo>
                    <a:pt x="12" y="3370"/>
                  </a:lnTo>
                  <a:lnTo>
                    <a:pt x="0" y="3370"/>
                  </a:lnTo>
                  <a:close/>
                  <a:moveTo>
                    <a:pt x="411" y="1668"/>
                  </a:moveTo>
                  <a:lnTo>
                    <a:pt x="449" y="1570"/>
                  </a:lnTo>
                  <a:lnTo>
                    <a:pt x="492" y="1471"/>
                  </a:lnTo>
                  <a:lnTo>
                    <a:pt x="535" y="1375"/>
                  </a:lnTo>
                  <a:lnTo>
                    <a:pt x="581" y="1276"/>
                  </a:lnTo>
                  <a:lnTo>
                    <a:pt x="628" y="1177"/>
                  </a:lnTo>
                  <a:lnTo>
                    <a:pt x="679" y="1079"/>
                  </a:lnTo>
                  <a:lnTo>
                    <a:pt x="729" y="980"/>
                  </a:lnTo>
                  <a:lnTo>
                    <a:pt x="781" y="881"/>
                  </a:lnTo>
                  <a:lnTo>
                    <a:pt x="839" y="780"/>
                  </a:lnTo>
                  <a:lnTo>
                    <a:pt x="896" y="682"/>
                  </a:lnTo>
                  <a:lnTo>
                    <a:pt x="956" y="579"/>
                  </a:lnTo>
                  <a:lnTo>
                    <a:pt x="1016" y="478"/>
                  </a:lnTo>
                  <a:lnTo>
                    <a:pt x="1080" y="372"/>
                  </a:lnTo>
                  <a:lnTo>
                    <a:pt x="1147" y="269"/>
                  </a:lnTo>
                  <a:lnTo>
                    <a:pt x="1214" y="162"/>
                  </a:lnTo>
                  <a:lnTo>
                    <a:pt x="1286" y="54"/>
                  </a:lnTo>
                  <a:lnTo>
                    <a:pt x="1293" y="59"/>
                  </a:lnTo>
                  <a:lnTo>
                    <a:pt x="1224" y="166"/>
                  </a:lnTo>
                  <a:lnTo>
                    <a:pt x="1154" y="274"/>
                  </a:lnTo>
                  <a:lnTo>
                    <a:pt x="1090" y="377"/>
                  </a:lnTo>
                  <a:lnTo>
                    <a:pt x="1025" y="482"/>
                  </a:lnTo>
                  <a:lnTo>
                    <a:pt x="963" y="583"/>
                  </a:lnTo>
                  <a:lnTo>
                    <a:pt x="903" y="684"/>
                  </a:lnTo>
                  <a:lnTo>
                    <a:pt x="846" y="785"/>
                  </a:lnTo>
                  <a:lnTo>
                    <a:pt x="791" y="886"/>
                  </a:lnTo>
                  <a:lnTo>
                    <a:pt x="738" y="985"/>
                  </a:lnTo>
                  <a:lnTo>
                    <a:pt x="686" y="1083"/>
                  </a:lnTo>
                  <a:lnTo>
                    <a:pt x="638" y="1182"/>
                  </a:lnTo>
                  <a:lnTo>
                    <a:pt x="590" y="1280"/>
                  </a:lnTo>
                  <a:lnTo>
                    <a:pt x="545" y="1377"/>
                  </a:lnTo>
                  <a:lnTo>
                    <a:pt x="502" y="1476"/>
                  </a:lnTo>
                  <a:lnTo>
                    <a:pt x="459" y="1574"/>
                  </a:lnTo>
                  <a:lnTo>
                    <a:pt x="420" y="1671"/>
                  </a:lnTo>
                  <a:lnTo>
                    <a:pt x="411" y="1668"/>
                  </a:lnTo>
                  <a:close/>
                  <a:moveTo>
                    <a:pt x="1286" y="54"/>
                  </a:moveTo>
                  <a:lnTo>
                    <a:pt x="1286" y="54"/>
                  </a:lnTo>
                  <a:lnTo>
                    <a:pt x="1291" y="56"/>
                  </a:lnTo>
                  <a:lnTo>
                    <a:pt x="1286" y="54"/>
                  </a:lnTo>
                  <a:close/>
                  <a:moveTo>
                    <a:pt x="1286" y="54"/>
                  </a:moveTo>
                  <a:lnTo>
                    <a:pt x="1312" y="36"/>
                  </a:lnTo>
                  <a:lnTo>
                    <a:pt x="1334" y="23"/>
                  </a:lnTo>
                  <a:lnTo>
                    <a:pt x="1358" y="11"/>
                  </a:lnTo>
                  <a:lnTo>
                    <a:pt x="1379" y="5"/>
                  </a:lnTo>
                  <a:lnTo>
                    <a:pt x="1381" y="14"/>
                  </a:lnTo>
                  <a:lnTo>
                    <a:pt x="1360" y="20"/>
                  </a:lnTo>
                  <a:lnTo>
                    <a:pt x="1338" y="29"/>
                  </a:lnTo>
                  <a:lnTo>
                    <a:pt x="1317" y="43"/>
                  </a:lnTo>
                  <a:lnTo>
                    <a:pt x="1293" y="61"/>
                  </a:lnTo>
                  <a:lnTo>
                    <a:pt x="1286" y="54"/>
                  </a:lnTo>
                  <a:close/>
                  <a:moveTo>
                    <a:pt x="1379" y="5"/>
                  </a:moveTo>
                  <a:lnTo>
                    <a:pt x="1401" y="0"/>
                  </a:lnTo>
                  <a:lnTo>
                    <a:pt x="1420" y="0"/>
                  </a:lnTo>
                  <a:lnTo>
                    <a:pt x="1439" y="2"/>
                  </a:lnTo>
                  <a:lnTo>
                    <a:pt x="1456" y="7"/>
                  </a:lnTo>
                  <a:lnTo>
                    <a:pt x="1451" y="16"/>
                  </a:lnTo>
                  <a:lnTo>
                    <a:pt x="1436" y="11"/>
                  </a:lnTo>
                  <a:lnTo>
                    <a:pt x="1420" y="9"/>
                  </a:lnTo>
                  <a:lnTo>
                    <a:pt x="1401" y="9"/>
                  </a:lnTo>
                  <a:lnTo>
                    <a:pt x="1381" y="14"/>
                  </a:lnTo>
                  <a:lnTo>
                    <a:pt x="1379" y="5"/>
                  </a:lnTo>
                  <a:close/>
                  <a:moveTo>
                    <a:pt x="1456" y="7"/>
                  </a:moveTo>
                  <a:lnTo>
                    <a:pt x="1472" y="16"/>
                  </a:lnTo>
                  <a:lnTo>
                    <a:pt x="1487" y="29"/>
                  </a:lnTo>
                  <a:lnTo>
                    <a:pt x="1499" y="45"/>
                  </a:lnTo>
                  <a:lnTo>
                    <a:pt x="1508" y="63"/>
                  </a:lnTo>
                  <a:lnTo>
                    <a:pt x="1501" y="65"/>
                  </a:lnTo>
                  <a:lnTo>
                    <a:pt x="1489" y="50"/>
                  </a:lnTo>
                  <a:lnTo>
                    <a:pt x="1479" y="36"/>
                  </a:lnTo>
                  <a:lnTo>
                    <a:pt x="1465" y="25"/>
                  </a:lnTo>
                  <a:lnTo>
                    <a:pt x="1451" y="16"/>
                  </a:lnTo>
                  <a:lnTo>
                    <a:pt x="1456" y="7"/>
                  </a:lnTo>
                  <a:close/>
                  <a:moveTo>
                    <a:pt x="1508" y="63"/>
                  </a:moveTo>
                  <a:lnTo>
                    <a:pt x="1518" y="85"/>
                  </a:lnTo>
                  <a:lnTo>
                    <a:pt x="1525" y="112"/>
                  </a:lnTo>
                  <a:lnTo>
                    <a:pt x="1530" y="141"/>
                  </a:lnTo>
                  <a:lnTo>
                    <a:pt x="1534" y="175"/>
                  </a:lnTo>
                  <a:lnTo>
                    <a:pt x="1522" y="175"/>
                  </a:lnTo>
                  <a:lnTo>
                    <a:pt x="1520" y="144"/>
                  </a:lnTo>
                  <a:lnTo>
                    <a:pt x="1515" y="115"/>
                  </a:lnTo>
                  <a:lnTo>
                    <a:pt x="1508" y="88"/>
                  </a:lnTo>
                  <a:lnTo>
                    <a:pt x="1501" y="65"/>
                  </a:lnTo>
                  <a:lnTo>
                    <a:pt x="1508" y="63"/>
                  </a:lnTo>
                  <a:close/>
                  <a:moveTo>
                    <a:pt x="1534" y="175"/>
                  </a:moveTo>
                  <a:lnTo>
                    <a:pt x="1532" y="177"/>
                  </a:lnTo>
                  <a:lnTo>
                    <a:pt x="1527" y="175"/>
                  </a:lnTo>
                  <a:lnTo>
                    <a:pt x="1534" y="175"/>
                  </a:lnTo>
                  <a:close/>
                  <a:moveTo>
                    <a:pt x="1532" y="177"/>
                  </a:moveTo>
                  <a:lnTo>
                    <a:pt x="1463" y="287"/>
                  </a:lnTo>
                  <a:lnTo>
                    <a:pt x="1396" y="393"/>
                  </a:lnTo>
                  <a:lnTo>
                    <a:pt x="1334" y="498"/>
                  </a:lnTo>
                  <a:lnTo>
                    <a:pt x="1271" y="599"/>
                  </a:lnTo>
                  <a:lnTo>
                    <a:pt x="1212" y="702"/>
                  </a:lnTo>
                  <a:lnTo>
                    <a:pt x="1154" y="801"/>
                  </a:lnTo>
                  <a:lnTo>
                    <a:pt x="1099" y="899"/>
                  </a:lnTo>
                  <a:lnTo>
                    <a:pt x="1047" y="996"/>
                  </a:lnTo>
                  <a:lnTo>
                    <a:pt x="994" y="1092"/>
                  </a:lnTo>
                  <a:lnTo>
                    <a:pt x="946" y="1189"/>
                  </a:lnTo>
                  <a:lnTo>
                    <a:pt x="898" y="1283"/>
                  </a:lnTo>
                  <a:lnTo>
                    <a:pt x="853" y="1377"/>
                  </a:lnTo>
                  <a:lnTo>
                    <a:pt x="810" y="1471"/>
                  </a:lnTo>
                  <a:lnTo>
                    <a:pt x="769" y="1565"/>
                  </a:lnTo>
                  <a:lnTo>
                    <a:pt x="729" y="1662"/>
                  </a:lnTo>
                  <a:lnTo>
                    <a:pt x="693" y="1756"/>
                  </a:lnTo>
                  <a:lnTo>
                    <a:pt x="683" y="1751"/>
                  </a:lnTo>
                  <a:lnTo>
                    <a:pt x="722" y="1657"/>
                  </a:lnTo>
                  <a:lnTo>
                    <a:pt x="760" y="1563"/>
                  </a:lnTo>
                  <a:lnTo>
                    <a:pt x="800" y="1469"/>
                  </a:lnTo>
                  <a:lnTo>
                    <a:pt x="846" y="1375"/>
                  </a:lnTo>
                  <a:lnTo>
                    <a:pt x="889" y="1278"/>
                  </a:lnTo>
                  <a:lnTo>
                    <a:pt x="937" y="1184"/>
                  </a:lnTo>
                  <a:lnTo>
                    <a:pt x="987" y="1088"/>
                  </a:lnTo>
                  <a:lnTo>
                    <a:pt x="1037" y="991"/>
                  </a:lnTo>
                  <a:lnTo>
                    <a:pt x="1090" y="895"/>
                  </a:lnTo>
                  <a:lnTo>
                    <a:pt x="1145" y="796"/>
                  </a:lnTo>
                  <a:lnTo>
                    <a:pt x="1202" y="698"/>
                  </a:lnTo>
                  <a:lnTo>
                    <a:pt x="1262" y="597"/>
                  </a:lnTo>
                  <a:lnTo>
                    <a:pt x="1324" y="493"/>
                  </a:lnTo>
                  <a:lnTo>
                    <a:pt x="1389" y="388"/>
                  </a:lnTo>
                  <a:lnTo>
                    <a:pt x="1456" y="280"/>
                  </a:lnTo>
                  <a:lnTo>
                    <a:pt x="1525" y="173"/>
                  </a:lnTo>
                  <a:lnTo>
                    <a:pt x="1532" y="177"/>
                  </a:lnTo>
                  <a:close/>
                  <a:moveTo>
                    <a:pt x="693" y="1756"/>
                  </a:moveTo>
                  <a:lnTo>
                    <a:pt x="655" y="1850"/>
                  </a:lnTo>
                  <a:lnTo>
                    <a:pt x="621" y="1946"/>
                  </a:lnTo>
                  <a:lnTo>
                    <a:pt x="588" y="2043"/>
                  </a:lnTo>
                  <a:lnTo>
                    <a:pt x="557" y="2141"/>
                  </a:lnTo>
                  <a:lnTo>
                    <a:pt x="526" y="2240"/>
                  </a:lnTo>
                  <a:lnTo>
                    <a:pt x="497" y="2341"/>
                  </a:lnTo>
                  <a:lnTo>
                    <a:pt x="471" y="2444"/>
                  </a:lnTo>
                  <a:lnTo>
                    <a:pt x="444" y="2547"/>
                  </a:lnTo>
                  <a:lnTo>
                    <a:pt x="418" y="2653"/>
                  </a:lnTo>
                  <a:lnTo>
                    <a:pt x="394" y="2760"/>
                  </a:lnTo>
                  <a:lnTo>
                    <a:pt x="373" y="2870"/>
                  </a:lnTo>
                  <a:lnTo>
                    <a:pt x="351" y="2982"/>
                  </a:lnTo>
                  <a:lnTo>
                    <a:pt x="329" y="3099"/>
                  </a:lnTo>
                  <a:lnTo>
                    <a:pt x="310" y="3218"/>
                  </a:lnTo>
                  <a:lnTo>
                    <a:pt x="291" y="3339"/>
                  </a:lnTo>
                  <a:lnTo>
                    <a:pt x="272" y="3462"/>
                  </a:lnTo>
                  <a:lnTo>
                    <a:pt x="263" y="3460"/>
                  </a:lnTo>
                  <a:lnTo>
                    <a:pt x="282" y="3336"/>
                  </a:lnTo>
                  <a:lnTo>
                    <a:pt x="301" y="3215"/>
                  </a:lnTo>
                  <a:lnTo>
                    <a:pt x="320" y="3097"/>
                  </a:lnTo>
                  <a:lnTo>
                    <a:pt x="341" y="2982"/>
                  </a:lnTo>
                  <a:lnTo>
                    <a:pt x="363" y="2868"/>
                  </a:lnTo>
                  <a:lnTo>
                    <a:pt x="384" y="2758"/>
                  </a:lnTo>
                  <a:lnTo>
                    <a:pt x="408" y="2650"/>
                  </a:lnTo>
                  <a:lnTo>
                    <a:pt x="435" y="2545"/>
                  </a:lnTo>
                  <a:lnTo>
                    <a:pt x="461" y="2442"/>
                  </a:lnTo>
                  <a:lnTo>
                    <a:pt x="487" y="2339"/>
                  </a:lnTo>
                  <a:lnTo>
                    <a:pt x="516" y="2238"/>
                  </a:lnTo>
                  <a:lnTo>
                    <a:pt x="547" y="2139"/>
                  </a:lnTo>
                  <a:lnTo>
                    <a:pt x="578" y="2041"/>
                  </a:lnTo>
                  <a:lnTo>
                    <a:pt x="612" y="1944"/>
                  </a:lnTo>
                  <a:lnTo>
                    <a:pt x="647" y="1848"/>
                  </a:lnTo>
                  <a:lnTo>
                    <a:pt x="683" y="1751"/>
                  </a:lnTo>
                  <a:lnTo>
                    <a:pt x="693" y="1756"/>
                  </a:lnTo>
                  <a:close/>
                  <a:moveTo>
                    <a:pt x="272" y="3462"/>
                  </a:moveTo>
                  <a:lnTo>
                    <a:pt x="272" y="3464"/>
                  </a:lnTo>
                  <a:lnTo>
                    <a:pt x="267" y="3462"/>
                  </a:lnTo>
                  <a:lnTo>
                    <a:pt x="272" y="3462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950"/>
            </a:p>
          </p:txBody>
        </p:sp>
      </p:grpSp>
      <p:sp>
        <p:nvSpPr>
          <p:cNvPr id="20595" name="Oval 115"/>
          <p:cNvSpPr>
            <a:spLocks noChangeArrowheads="1"/>
          </p:cNvSpPr>
          <p:nvPr/>
        </p:nvSpPr>
        <p:spPr bwMode="auto">
          <a:xfrm>
            <a:off x="5807870" y="1628776"/>
            <a:ext cx="822722" cy="822722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596" name="Oval 116"/>
          <p:cNvSpPr>
            <a:spLocks noChangeArrowheads="1"/>
          </p:cNvSpPr>
          <p:nvPr/>
        </p:nvSpPr>
        <p:spPr bwMode="auto">
          <a:xfrm>
            <a:off x="4768453" y="18192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597" name="Oval 117"/>
          <p:cNvSpPr>
            <a:spLocks noChangeArrowheads="1"/>
          </p:cNvSpPr>
          <p:nvPr/>
        </p:nvSpPr>
        <p:spPr bwMode="auto">
          <a:xfrm>
            <a:off x="3850483" y="1752601"/>
            <a:ext cx="822722" cy="82272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598" name="Oval 118"/>
          <p:cNvSpPr>
            <a:spLocks noChangeArrowheads="1"/>
          </p:cNvSpPr>
          <p:nvPr/>
        </p:nvSpPr>
        <p:spPr bwMode="auto">
          <a:xfrm>
            <a:off x="2871789" y="1683545"/>
            <a:ext cx="822722" cy="82272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599" name="Oval 119"/>
          <p:cNvSpPr>
            <a:spLocks noChangeArrowheads="1"/>
          </p:cNvSpPr>
          <p:nvPr/>
        </p:nvSpPr>
        <p:spPr bwMode="auto">
          <a:xfrm>
            <a:off x="1906191" y="1552576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600" name="Line 120"/>
          <p:cNvSpPr>
            <a:spLocks noChangeShapeType="1"/>
          </p:cNvSpPr>
          <p:nvPr/>
        </p:nvSpPr>
        <p:spPr bwMode="auto">
          <a:xfrm>
            <a:off x="2714625" y="19812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601" name="Line 121"/>
          <p:cNvSpPr>
            <a:spLocks noChangeShapeType="1"/>
          </p:cNvSpPr>
          <p:nvPr/>
        </p:nvSpPr>
        <p:spPr bwMode="auto">
          <a:xfrm>
            <a:off x="3686175" y="211455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602" name="Line 122"/>
          <p:cNvSpPr>
            <a:spLocks noChangeShapeType="1"/>
          </p:cNvSpPr>
          <p:nvPr/>
        </p:nvSpPr>
        <p:spPr bwMode="auto">
          <a:xfrm>
            <a:off x="4657725" y="223837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603" name="Line 123"/>
          <p:cNvSpPr>
            <a:spLocks noChangeShapeType="1"/>
          </p:cNvSpPr>
          <p:nvPr/>
        </p:nvSpPr>
        <p:spPr bwMode="auto">
          <a:xfrm>
            <a:off x="4648200" y="2209800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0604" name="Line 124"/>
          <p:cNvSpPr>
            <a:spLocks noChangeShapeType="1"/>
          </p:cNvSpPr>
          <p:nvPr/>
        </p:nvSpPr>
        <p:spPr bwMode="auto">
          <a:xfrm flipV="1">
            <a:off x="5572125" y="2095500"/>
            <a:ext cx="228600" cy="66675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grpSp>
        <p:nvGrpSpPr>
          <p:cNvPr id="20605" name="Group 125"/>
          <p:cNvGrpSpPr>
            <a:grpSpLocks/>
          </p:cNvGrpSpPr>
          <p:nvPr/>
        </p:nvGrpSpPr>
        <p:grpSpPr bwMode="auto">
          <a:xfrm>
            <a:off x="1314449" y="1017985"/>
            <a:ext cx="1277540" cy="1410891"/>
            <a:chOff x="912" y="1791"/>
            <a:chExt cx="1073" cy="1185"/>
          </a:xfrm>
        </p:grpSpPr>
        <p:sp>
          <p:nvSpPr>
            <p:cNvPr id="20606" name="Oval 126"/>
            <p:cNvSpPr>
              <a:spLocks noChangeArrowheads="1"/>
            </p:cNvSpPr>
            <p:nvPr/>
          </p:nvSpPr>
          <p:spPr bwMode="auto">
            <a:xfrm>
              <a:off x="912" y="2016"/>
              <a:ext cx="576" cy="960"/>
            </a:xfrm>
            <a:prstGeom prst="ellipse">
              <a:avLst/>
            </a:prstGeom>
            <a:solidFill>
              <a:srgbClr val="FFC000">
                <a:alpha val="39999"/>
              </a:srgb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100">
                <a:latin typeface="VNI-Times" pitchFamily="2" charset="0"/>
              </a:endParaRPr>
            </a:p>
          </p:txBody>
        </p:sp>
        <p:sp>
          <p:nvSpPr>
            <p:cNvPr id="20607" name="Text Box 127"/>
            <p:cNvSpPr txBox="1">
              <a:spLocks noChangeArrowheads="1"/>
            </p:cNvSpPr>
            <p:nvPr/>
          </p:nvSpPr>
          <p:spPr bwMode="auto">
            <a:xfrm>
              <a:off x="1127" y="1791"/>
              <a:ext cx="858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dirty="0">
                  <a:latin typeface="VNI-Times" pitchFamily="2" charset="0"/>
                </a:rPr>
                <a:t>men</a:t>
              </a:r>
            </a:p>
          </p:txBody>
        </p:sp>
      </p:grpSp>
      <p:sp>
        <p:nvSpPr>
          <p:cNvPr id="20608" name="Text Box 128"/>
          <p:cNvSpPr txBox="1">
            <a:spLocks noChangeArrowheads="1"/>
          </p:cNvSpPr>
          <p:nvPr/>
        </p:nvSpPr>
        <p:spPr bwMode="auto">
          <a:xfrm>
            <a:off x="1922575" y="1759744"/>
            <a:ext cx="7649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MET</a:t>
            </a:r>
          </a:p>
        </p:txBody>
      </p:sp>
      <p:sp>
        <p:nvSpPr>
          <p:cNvPr id="20609" name="Text Box 129"/>
          <p:cNvSpPr txBox="1">
            <a:spLocks noChangeArrowheads="1"/>
          </p:cNvSpPr>
          <p:nvPr/>
        </p:nvSpPr>
        <p:spPr bwMode="auto">
          <a:xfrm>
            <a:off x="2920963" y="186451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20610" name="Text Box 130"/>
          <p:cNvSpPr txBox="1">
            <a:spLocks noChangeArrowheads="1"/>
          </p:cNvSpPr>
          <p:nvPr/>
        </p:nvSpPr>
        <p:spPr bwMode="auto">
          <a:xfrm>
            <a:off x="3911563" y="198834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CYS</a:t>
            </a:r>
          </a:p>
        </p:txBody>
      </p:sp>
      <p:sp>
        <p:nvSpPr>
          <p:cNvPr id="20611" name="Text Box 131"/>
          <p:cNvSpPr txBox="1">
            <a:spLocks noChangeArrowheads="1"/>
          </p:cNvSpPr>
          <p:nvPr/>
        </p:nvSpPr>
        <p:spPr bwMode="auto">
          <a:xfrm>
            <a:off x="4808103" y="204549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20612" name="Text Box 132"/>
          <p:cNvSpPr txBox="1">
            <a:spLocks noChangeArrowheads="1"/>
          </p:cNvSpPr>
          <p:nvPr/>
        </p:nvSpPr>
        <p:spPr bwMode="auto">
          <a:xfrm>
            <a:off x="5855371" y="1854994"/>
            <a:ext cx="73129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5735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4584 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4 0.01111 L 0.17917 -0.049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370" y="163086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smtClean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1.Hoạt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782000" y="680898"/>
            <a:ext cx="79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</a:rPr>
              <a:t>Axit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amin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</a:rPr>
              <a:t> do </a:t>
            </a:r>
            <a:r>
              <a:rPr lang="en-US" sz="3200" dirty="0">
                <a:latin typeface="Times New Roman" panose="02020603050405020304" pitchFamily="18" charset="0"/>
              </a:rPr>
              <a:t>+ ATP  </a:t>
            </a:r>
            <a:r>
              <a:rPr lang="en-US" sz="3200" dirty="0" smtClean="0">
                <a:latin typeface="Times New Roman" panose="02020603050405020304" pitchFamily="18" charset="0"/>
              </a:rPr>
              <a:t>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axit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amin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757438" y="1289136"/>
            <a:ext cx="73186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axit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amin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</a:rPr>
              <a:t> + </a:t>
            </a:r>
            <a:r>
              <a:rPr lang="en-US" sz="3200" dirty="0" err="1" smtClean="0">
                <a:latin typeface="Times New Roman" panose="02020603050405020304" pitchFamily="18" charset="0"/>
              </a:rPr>
              <a:t>tARN</a:t>
            </a:r>
            <a:r>
              <a:rPr lang="en-US" sz="3200" dirty="0" smtClean="0">
                <a:latin typeface="Times New Roman" panose="02020603050405020304" pitchFamily="18" charset="0"/>
              </a:rPr>
              <a:t>            </a:t>
            </a:r>
            <a:r>
              <a:rPr lang="en-US" sz="3200" dirty="0" err="1" smtClean="0">
                <a:latin typeface="Times New Roman" panose="02020603050405020304" pitchFamily="18" charset="0"/>
              </a:rPr>
              <a:t>aa-tARN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69307" y="1124744"/>
            <a:ext cx="8957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64088" y="1710602"/>
            <a:ext cx="9473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6370" y="1882123"/>
            <a:ext cx="5468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smtClean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2.Tổng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pôlipeptit</a:t>
            </a:r>
            <a:endParaRPr lang="en-US" sz="3600" dirty="0">
              <a:solidFill>
                <a:srgbClr val="22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4593" y="2361842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>
              <a:solidFill>
                <a:srgbClr val="22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382" y="2865478"/>
            <a:ext cx="8361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codon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(UAX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(AUG)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164" y="908720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dirty="0">
              <a:solidFill>
                <a:srgbClr val="22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Côđon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anticodon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aa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peptit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Met- aa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Côđon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7956"/>
            <a:ext cx="7467600" cy="72548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PHIÊN MÃ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611560" y="719138"/>
            <a:ext cx="8458200" cy="556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ARN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pic>
        <p:nvPicPr>
          <p:cNvPr id="9220" name="Picture 2" descr="C:\Users\Administrator\Desktop\ARN MẠCH ĐƠ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00438"/>
            <a:ext cx="16891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Administrator\Desktop\AD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13620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19600" y="4221088"/>
            <a:ext cx="1143000" cy="11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24744"/>
            <a:ext cx="74528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dirty="0">
              <a:solidFill>
                <a:srgbClr val="22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(UAG, UGA, UAA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polipeptit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polipeptit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 rot="10800000">
            <a:off x="-69850" y="1382713"/>
            <a:ext cx="2305050" cy="3267075"/>
            <a:chOff x="1437" y="1333"/>
            <a:chExt cx="556" cy="819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3557" name="Group 5"/>
          <p:cNvGrpSpPr>
            <a:grpSpLocks/>
          </p:cNvGrpSpPr>
          <p:nvPr/>
        </p:nvGrpSpPr>
        <p:grpSpPr bwMode="auto">
          <a:xfrm rot="10800000">
            <a:off x="-69850" y="1366838"/>
            <a:ext cx="2305050" cy="3267075"/>
            <a:chOff x="1437" y="1333"/>
            <a:chExt cx="556" cy="819"/>
          </a:xfrm>
        </p:grpSpPr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 rot="10800000">
            <a:off x="-88900" y="1316038"/>
            <a:ext cx="2305050" cy="3267075"/>
            <a:chOff x="1437" y="1333"/>
            <a:chExt cx="556" cy="819"/>
          </a:xfrm>
        </p:grpSpPr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 rot="10800000">
            <a:off x="-88900" y="1363663"/>
            <a:ext cx="2305050" cy="3267075"/>
            <a:chOff x="1437" y="1333"/>
            <a:chExt cx="556" cy="819"/>
          </a:xfrm>
        </p:grpSpPr>
        <p:sp>
          <p:nvSpPr>
            <p:cNvPr id="23564" name="Freeform 12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 rot="10800000">
            <a:off x="-76200" y="1344613"/>
            <a:ext cx="2305050" cy="3267075"/>
            <a:chOff x="1437" y="1333"/>
            <a:chExt cx="556" cy="819"/>
          </a:xfrm>
        </p:grpSpPr>
        <p:sp>
          <p:nvSpPr>
            <p:cNvPr id="23567" name="Freeform 15"/>
            <p:cNvSpPr>
              <a:spLocks/>
            </p:cNvSpPr>
            <p:nvPr/>
          </p:nvSpPr>
          <p:spPr bwMode="auto">
            <a:xfrm>
              <a:off x="1437" y="1333"/>
              <a:ext cx="287" cy="819"/>
            </a:xfrm>
            <a:custGeom>
              <a:avLst/>
              <a:gdLst>
                <a:gd name="T0" fmla="*/ 287 w 287"/>
                <a:gd name="T1" fmla="*/ 5 h 819"/>
                <a:gd name="T2" fmla="*/ 269 w 287"/>
                <a:gd name="T3" fmla="*/ 5 h 819"/>
                <a:gd name="T4" fmla="*/ 197 w 287"/>
                <a:gd name="T5" fmla="*/ 9 h 819"/>
                <a:gd name="T6" fmla="*/ 125 w 287"/>
                <a:gd name="T7" fmla="*/ 59 h 819"/>
                <a:gd name="T8" fmla="*/ 143 w 287"/>
                <a:gd name="T9" fmla="*/ 185 h 819"/>
                <a:gd name="T10" fmla="*/ 23 w 287"/>
                <a:gd name="T11" fmla="*/ 321 h 819"/>
                <a:gd name="T12" fmla="*/ 3 w 287"/>
                <a:gd name="T13" fmla="*/ 413 h 819"/>
                <a:gd name="T14" fmla="*/ 7 w 287"/>
                <a:gd name="T15" fmla="*/ 459 h 819"/>
                <a:gd name="T16" fmla="*/ 23 w 287"/>
                <a:gd name="T17" fmla="*/ 553 h 819"/>
                <a:gd name="T18" fmla="*/ 47 w 287"/>
                <a:gd name="T19" fmla="*/ 627 h 819"/>
                <a:gd name="T20" fmla="*/ 81 w 287"/>
                <a:gd name="T21" fmla="*/ 697 h 819"/>
                <a:gd name="T22" fmla="*/ 141 w 287"/>
                <a:gd name="T23" fmla="*/ 769 h 819"/>
                <a:gd name="T24" fmla="*/ 207 w 287"/>
                <a:gd name="T25" fmla="*/ 809 h 819"/>
                <a:gd name="T26" fmla="*/ 281 w 287"/>
                <a:gd name="T27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819">
                  <a:moveTo>
                    <a:pt x="287" y="5"/>
                  </a:moveTo>
                  <a:cubicBezTo>
                    <a:pt x="284" y="5"/>
                    <a:pt x="284" y="4"/>
                    <a:pt x="269" y="5"/>
                  </a:cubicBezTo>
                  <a:cubicBezTo>
                    <a:pt x="254" y="6"/>
                    <a:pt x="221" y="0"/>
                    <a:pt x="197" y="9"/>
                  </a:cubicBezTo>
                  <a:cubicBezTo>
                    <a:pt x="173" y="18"/>
                    <a:pt x="134" y="30"/>
                    <a:pt x="125" y="59"/>
                  </a:cubicBezTo>
                  <a:cubicBezTo>
                    <a:pt x="95" y="111"/>
                    <a:pt x="160" y="141"/>
                    <a:pt x="143" y="185"/>
                  </a:cubicBezTo>
                  <a:cubicBezTo>
                    <a:pt x="126" y="229"/>
                    <a:pt x="46" y="283"/>
                    <a:pt x="23" y="321"/>
                  </a:cubicBezTo>
                  <a:cubicBezTo>
                    <a:pt x="0" y="359"/>
                    <a:pt x="6" y="390"/>
                    <a:pt x="3" y="413"/>
                  </a:cubicBezTo>
                  <a:cubicBezTo>
                    <a:pt x="0" y="436"/>
                    <a:pt x="4" y="436"/>
                    <a:pt x="7" y="459"/>
                  </a:cubicBezTo>
                  <a:cubicBezTo>
                    <a:pt x="10" y="482"/>
                    <a:pt x="16" y="525"/>
                    <a:pt x="23" y="553"/>
                  </a:cubicBezTo>
                  <a:cubicBezTo>
                    <a:pt x="30" y="581"/>
                    <a:pt x="37" y="603"/>
                    <a:pt x="47" y="627"/>
                  </a:cubicBezTo>
                  <a:cubicBezTo>
                    <a:pt x="57" y="651"/>
                    <a:pt x="65" y="673"/>
                    <a:pt x="81" y="697"/>
                  </a:cubicBezTo>
                  <a:cubicBezTo>
                    <a:pt x="97" y="721"/>
                    <a:pt x="120" y="750"/>
                    <a:pt x="141" y="769"/>
                  </a:cubicBezTo>
                  <a:cubicBezTo>
                    <a:pt x="162" y="788"/>
                    <a:pt x="184" y="801"/>
                    <a:pt x="207" y="809"/>
                  </a:cubicBezTo>
                  <a:cubicBezTo>
                    <a:pt x="230" y="817"/>
                    <a:pt x="269" y="817"/>
                    <a:pt x="281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1697" y="1333"/>
              <a:ext cx="296" cy="819"/>
            </a:xfrm>
            <a:custGeom>
              <a:avLst/>
              <a:gdLst>
                <a:gd name="T0" fmla="*/ 9 w 296"/>
                <a:gd name="T1" fmla="*/ 5 h 819"/>
                <a:gd name="T2" fmla="*/ 88 w 296"/>
                <a:gd name="T3" fmla="*/ 9 h 819"/>
                <a:gd name="T4" fmla="*/ 164 w 296"/>
                <a:gd name="T5" fmla="*/ 59 h 819"/>
                <a:gd name="T6" fmla="*/ 145 w 296"/>
                <a:gd name="T7" fmla="*/ 185 h 819"/>
                <a:gd name="T8" fmla="*/ 272 w 296"/>
                <a:gd name="T9" fmla="*/ 321 h 819"/>
                <a:gd name="T10" fmla="*/ 293 w 296"/>
                <a:gd name="T11" fmla="*/ 413 h 819"/>
                <a:gd name="T12" fmla="*/ 289 w 296"/>
                <a:gd name="T13" fmla="*/ 459 h 819"/>
                <a:gd name="T14" fmla="*/ 272 w 296"/>
                <a:gd name="T15" fmla="*/ 553 h 819"/>
                <a:gd name="T16" fmla="*/ 246 w 296"/>
                <a:gd name="T17" fmla="*/ 627 h 819"/>
                <a:gd name="T18" fmla="*/ 211 w 296"/>
                <a:gd name="T19" fmla="*/ 697 h 819"/>
                <a:gd name="T20" fmla="*/ 147 w 296"/>
                <a:gd name="T21" fmla="*/ 769 h 819"/>
                <a:gd name="T22" fmla="*/ 78 w 296"/>
                <a:gd name="T23" fmla="*/ 809 h 819"/>
                <a:gd name="T24" fmla="*/ 0 w 296"/>
                <a:gd name="T2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819">
                  <a:moveTo>
                    <a:pt x="9" y="5"/>
                  </a:moveTo>
                  <a:cubicBezTo>
                    <a:pt x="22" y="6"/>
                    <a:pt x="62" y="0"/>
                    <a:pt x="88" y="9"/>
                  </a:cubicBezTo>
                  <a:cubicBezTo>
                    <a:pt x="114" y="18"/>
                    <a:pt x="155" y="30"/>
                    <a:pt x="164" y="59"/>
                  </a:cubicBezTo>
                  <a:cubicBezTo>
                    <a:pt x="196" y="111"/>
                    <a:pt x="127" y="141"/>
                    <a:pt x="145" y="185"/>
                  </a:cubicBezTo>
                  <a:cubicBezTo>
                    <a:pt x="163" y="229"/>
                    <a:pt x="248" y="283"/>
                    <a:pt x="272" y="321"/>
                  </a:cubicBezTo>
                  <a:cubicBezTo>
                    <a:pt x="296" y="359"/>
                    <a:pt x="290" y="390"/>
                    <a:pt x="293" y="413"/>
                  </a:cubicBezTo>
                  <a:cubicBezTo>
                    <a:pt x="296" y="436"/>
                    <a:pt x="292" y="436"/>
                    <a:pt x="289" y="459"/>
                  </a:cubicBezTo>
                  <a:cubicBezTo>
                    <a:pt x="285" y="482"/>
                    <a:pt x="279" y="525"/>
                    <a:pt x="272" y="553"/>
                  </a:cubicBezTo>
                  <a:cubicBezTo>
                    <a:pt x="264" y="581"/>
                    <a:pt x="257" y="603"/>
                    <a:pt x="246" y="627"/>
                  </a:cubicBezTo>
                  <a:cubicBezTo>
                    <a:pt x="236" y="651"/>
                    <a:pt x="228" y="673"/>
                    <a:pt x="211" y="697"/>
                  </a:cubicBezTo>
                  <a:cubicBezTo>
                    <a:pt x="194" y="721"/>
                    <a:pt x="170" y="750"/>
                    <a:pt x="147" y="769"/>
                  </a:cubicBezTo>
                  <a:cubicBezTo>
                    <a:pt x="125" y="788"/>
                    <a:pt x="102" y="801"/>
                    <a:pt x="78" y="809"/>
                  </a:cubicBezTo>
                  <a:cubicBezTo>
                    <a:pt x="54" y="817"/>
                    <a:pt x="13" y="817"/>
                    <a:pt x="0" y="819"/>
                  </a:cubicBezTo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chemeClr val="tx2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19088" y="3552825"/>
            <a:ext cx="8748712" cy="714375"/>
            <a:chOff x="201" y="2238"/>
            <a:chExt cx="5511" cy="450"/>
          </a:xfrm>
        </p:grpSpPr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 rot="-293304">
              <a:off x="526" y="2259"/>
              <a:ext cx="196" cy="304"/>
              <a:chOff x="2396" y="758"/>
              <a:chExt cx="290" cy="475"/>
            </a:xfrm>
          </p:grpSpPr>
          <p:sp>
            <p:nvSpPr>
              <p:cNvPr id="23571" name="Freeform 1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74" name="Rectangle 2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575" name="Group 23"/>
            <p:cNvGrpSpPr>
              <a:grpSpLocks/>
            </p:cNvGrpSpPr>
            <p:nvPr/>
          </p:nvGrpSpPr>
          <p:grpSpPr bwMode="auto">
            <a:xfrm rot="-195384">
              <a:off x="392" y="2307"/>
              <a:ext cx="185" cy="247"/>
              <a:chOff x="853" y="1717"/>
              <a:chExt cx="274" cy="386"/>
            </a:xfrm>
          </p:grpSpPr>
          <p:sp>
            <p:nvSpPr>
              <p:cNvPr id="23576" name="Freeform 24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77" name="Freeform 25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78" name="Freeform 26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79" name="Rectangle 27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580" name="Group 28"/>
            <p:cNvGrpSpPr>
              <a:grpSpLocks/>
            </p:cNvGrpSpPr>
            <p:nvPr/>
          </p:nvGrpSpPr>
          <p:grpSpPr bwMode="auto">
            <a:xfrm rot="-217193">
              <a:off x="254" y="2238"/>
              <a:ext cx="141" cy="316"/>
              <a:chOff x="1689" y="901"/>
              <a:chExt cx="209" cy="494"/>
            </a:xfrm>
          </p:grpSpPr>
          <p:sp>
            <p:nvSpPr>
              <p:cNvPr id="23581" name="Freeform 29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84" name="Rectangle 32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/>
          </p:nvGrpSpPr>
          <p:grpSpPr bwMode="auto">
            <a:xfrm rot="-170327">
              <a:off x="696" y="2328"/>
              <a:ext cx="136" cy="241"/>
              <a:chOff x="3120" y="738"/>
              <a:chExt cx="202" cy="377"/>
            </a:xfrm>
          </p:grpSpPr>
          <p:sp>
            <p:nvSpPr>
              <p:cNvPr id="23586" name="Freeform 34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88" name="Freeform 36"/>
              <p:cNvSpPr>
                <a:spLocks/>
              </p:cNvSpPr>
              <p:nvPr/>
            </p:nvSpPr>
            <p:spPr bwMode="auto">
              <a:xfrm rot="-49193320">
                <a:off x="3157" y="1033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89" name="Rectangle 37"/>
              <p:cNvSpPr>
                <a:spLocks noChangeArrowheads="1"/>
              </p:cNvSpPr>
              <p:nvPr/>
            </p:nvSpPr>
            <p:spPr bwMode="auto">
              <a:xfrm>
                <a:off x="3179" y="848"/>
                <a:ext cx="8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590" name="Group 38"/>
            <p:cNvGrpSpPr>
              <a:grpSpLocks/>
            </p:cNvGrpSpPr>
            <p:nvPr/>
          </p:nvGrpSpPr>
          <p:grpSpPr bwMode="auto">
            <a:xfrm rot="-293304">
              <a:off x="796" y="2265"/>
              <a:ext cx="196" cy="304"/>
              <a:chOff x="2396" y="758"/>
              <a:chExt cx="290" cy="475"/>
            </a:xfrm>
          </p:grpSpPr>
          <p:sp>
            <p:nvSpPr>
              <p:cNvPr id="23591" name="Freeform 3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94" name="Rectangle 4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595" name="Group 43"/>
            <p:cNvGrpSpPr>
              <a:grpSpLocks/>
            </p:cNvGrpSpPr>
            <p:nvPr/>
          </p:nvGrpSpPr>
          <p:grpSpPr bwMode="auto">
            <a:xfrm rot="-217193">
              <a:off x="1230" y="2258"/>
              <a:ext cx="141" cy="316"/>
              <a:chOff x="1689" y="901"/>
              <a:chExt cx="209" cy="494"/>
            </a:xfrm>
          </p:grpSpPr>
          <p:sp>
            <p:nvSpPr>
              <p:cNvPr id="23596" name="Freeform 44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99" name="Rectangle 47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00" name="Group 48"/>
            <p:cNvGrpSpPr>
              <a:grpSpLocks/>
            </p:cNvGrpSpPr>
            <p:nvPr/>
          </p:nvGrpSpPr>
          <p:grpSpPr bwMode="auto">
            <a:xfrm rot="-293304">
              <a:off x="1338" y="2273"/>
              <a:ext cx="196" cy="304"/>
              <a:chOff x="2396" y="758"/>
              <a:chExt cx="290" cy="475"/>
            </a:xfrm>
          </p:grpSpPr>
          <p:sp>
            <p:nvSpPr>
              <p:cNvPr id="23601" name="Freeform 4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02" name="Freeform 5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03" name="Freeform 5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04" name="Rectangle 5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05" name="Group 53"/>
            <p:cNvGrpSpPr>
              <a:grpSpLocks/>
            </p:cNvGrpSpPr>
            <p:nvPr/>
          </p:nvGrpSpPr>
          <p:grpSpPr bwMode="auto">
            <a:xfrm rot="-293304">
              <a:off x="1463" y="2265"/>
              <a:ext cx="196" cy="304"/>
              <a:chOff x="2396" y="758"/>
              <a:chExt cx="290" cy="475"/>
            </a:xfrm>
          </p:grpSpPr>
          <p:sp>
            <p:nvSpPr>
              <p:cNvPr id="23606" name="Freeform 54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07" name="Freeform 55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09" name="Rectangle 57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10" name="Group 58"/>
            <p:cNvGrpSpPr>
              <a:grpSpLocks/>
            </p:cNvGrpSpPr>
            <p:nvPr/>
          </p:nvGrpSpPr>
          <p:grpSpPr bwMode="auto">
            <a:xfrm rot="-195384">
              <a:off x="934" y="2315"/>
              <a:ext cx="185" cy="247"/>
              <a:chOff x="853" y="1717"/>
              <a:chExt cx="274" cy="386"/>
            </a:xfrm>
          </p:grpSpPr>
          <p:sp>
            <p:nvSpPr>
              <p:cNvPr id="23611" name="Freeform 59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14" name="Rectangle 62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15" name="Group 63"/>
            <p:cNvGrpSpPr>
              <a:grpSpLocks/>
            </p:cNvGrpSpPr>
            <p:nvPr/>
          </p:nvGrpSpPr>
          <p:grpSpPr bwMode="auto">
            <a:xfrm rot="-217193">
              <a:off x="1094" y="2256"/>
              <a:ext cx="141" cy="316"/>
              <a:chOff x="1689" y="901"/>
              <a:chExt cx="209" cy="494"/>
            </a:xfrm>
          </p:grpSpPr>
          <p:sp>
            <p:nvSpPr>
              <p:cNvPr id="23616" name="Freeform 64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17" name="Freeform 65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18" name="Freeform 66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19" name="Rectangle 67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20" name="Group 68"/>
            <p:cNvGrpSpPr>
              <a:grpSpLocks/>
            </p:cNvGrpSpPr>
            <p:nvPr/>
          </p:nvGrpSpPr>
          <p:grpSpPr bwMode="auto">
            <a:xfrm rot="-293304">
              <a:off x="1896" y="2259"/>
              <a:ext cx="196" cy="304"/>
              <a:chOff x="2396" y="758"/>
              <a:chExt cx="290" cy="475"/>
            </a:xfrm>
          </p:grpSpPr>
          <p:sp>
            <p:nvSpPr>
              <p:cNvPr id="23621" name="Freeform 6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22" name="Freeform 7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23" name="Freeform 7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24" name="Rectangle 7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25" name="Group 73"/>
            <p:cNvGrpSpPr>
              <a:grpSpLocks/>
            </p:cNvGrpSpPr>
            <p:nvPr/>
          </p:nvGrpSpPr>
          <p:grpSpPr bwMode="auto">
            <a:xfrm rot="-195384">
              <a:off x="1622" y="2307"/>
              <a:ext cx="185" cy="247"/>
              <a:chOff x="853" y="1717"/>
              <a:chExt cx="274" cy="386"/>
            </a:xfrm>
          </p:grpSpPr>
          <p:sp>
            <p:nvSpPr>
              <p:cNvPr id="23626" name="Freeform 74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27" name="Freeform 75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28" name="Freeform 76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29" name="Rectangle 77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30" name="Group 78"/>
            <p:cNvGrpSpPr>
              <a:grpSpLocks/>
            </p:cNvGrpSpPr>
            <p:nvPr/>
          </p:nvGrpSpPr>
          <p:grpSpPr bwMode="auto">
            <a:xfrm rot="-217193">
              <a:off x="1782" y="2248"/>
              <a:ext cx="141" cy="316"/>
              <a:chOff x="1689" y="901"/>
              <a:chExt cx="209" cy="494"/>
            </a:xfrm>
          </p:grpSpPr>
          <p:sp>
            <p:nvSpPr>
              <p:cNvPr id="23631" name="Freeform 79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32" name="Freeform 80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33" name="Freeform 81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34" name="Rectangle 82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35" name="Group 83"/>
            <p:cNvGrpSpPr>
              <a:grpSpLocks/>
            </p:cNvGrpSpPr>
            <p:nvPr/>
          </p:nvGrpSpPr>
          <p:grpSpPr bwMode="auto">
            <a:xfrm rot="-170327">
              <a:off x="2066" y="2328"/>
              <a:ext cx="136" cy="241"/>
              <a:chOff x="3120" y="738"/>
              <a:chExt cx="202" cy="377"/>
            </a:xfrm>
          </p:grpSpPr>
          <p:sp>
            <p:nvSpPr>
              <p:cNvPr id="23636" name="Freeform 84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37" name="Freeform 85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38" name="Freeform 86"/>
              <p:cNvSpPr>
                <a:spLocks/>
              </p:cNvSpPr>
              <p:nvPr/>
            </p:nvSpPr>
            <p:spPr bwMode="auto">
              <a:xfrm rot="-49193320">
                <a:off x="3157" y="1033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39" name="Rectangle 87"/>
              <p:cNvSpPr>
                <a:spLocks noChangeArrowheads="1"/>
              </p:cNvSpPr>
              <p:nvPr/>
            </p:nvSpPr>
            <p:spPr bwMode="auto">
              <a:xfrm>
                <a:off x="3179" y="848"/>
                <a:ext cx="8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40" name="Group 88"/>
            <p:cNvGrpSpPr>
              <a:grpSpLocks/>
            </p:cNvGrpSpPr>
            <p:nvPr/>
          </p:nvGrpSpPr>
          <p:grpSpPr bwMode="auto">
            <a:xfrm rot="-293304">
              <a:off x="2166" y="2265"/>
              <a:ext cx="196" cy="304"/>
              <a:chOff x="2396" y="758"/>
              <a:chExt cx="290" cy="475"/>
            </a:xfrm>
          </p:grpSpPr>
          <p:sp>
            <p:nvSpPr>
              <p:cNvPr id="23641" name="Freeform 8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42" name="Freeform 9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43" name="Freeform 9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44" name="Rectangle 9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45" name="Group 93"/>
            <p:cNvGrpSpPr>
              <a:grpSpLocks/>
            </p:cNvGrpSpPr>
            <p:nvPr/>
          </p:nvGrpSpPr>
          <p:grpSpPr bwMode="auto">
            <a:xfrm rot="-217193">
              <a:off x="2600" y="2258"/>
              <a:ext cx="141" cy="316"/>
              <a:chOff x="1689" y="901"/>
              <a:chExt cx="209" cy="494"/>
            </a:xfrm>
          </p:grpSpPr>
          <p:sp>
            <p:nvSpPr>
              <p:cNvPr id="23646" name="Freeform 94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47" name="Freeform 95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48" name="Freeform 96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49" name="Rectangle 97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50" name="Group 98"/>
            <p:cNvGrpSpPr>
              <a:grpSpLocks/>
            </p:cNvGrpSpPr>
            <p:nvPr/>
          </p:nvGrpSpPr>
          <p:grpSpPr bwMode="auto">
            <a:xfrm rot="-293304">
              <a:off x="2708" y="2273"/>
              <a:ext cx="196" cy="304"/>
              <a:chOff x="2396" y="758"/>
              <a:chExt cx="290" cy="475"/>
            </a:xfrm>
          </p:grpSpPr>
          <p:sp>
            <p:nvSpPr>
              <p:cNvPr id="23651" name="Freeform 9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52" name="Freeform 10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53" name="Freeform 10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54" name="Rectangle 10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55" name="Group 103"/>
            <p:cNvGrpSpPr>
              <a:grpSpLocks/>
            </p:cNvGrpSpPr>
            <p:nvPr/>
          </p:nvGrpSpPr>
          <p:grpSpPr bwMode="auto">
            <a:xfrm rot="-293304">
              <a:off x="2833" y="2265"/>
              <a:ext cx="196" cy="304"/>
              <a:chOff x="2396" y="758"/>
              <a:chExt cx="290" cy="475"/>
            </a:xfrm>
          </p:grpSpPr>
          <p:sp>
            <p:nvSpPr>
              <p:cNvPr id="23656" name="Freeform 104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57" name="Freeform 105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58" name="Freeform 106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59" name="Rectangle 107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60" name="Group 108"/>
            <p:cNvGrpSpPr>
              <a:grpSpLocks/>
            </p:cNvGrpSpPr>
            <p:nvPr/>
          </p:nvGrpSpPr>
          <p:grpSpPr bwMode="auto">
            <a:xfrm rot="-195384">
              <a:off x="2304" y="2315"/>
              <a:ext cx="185" cy="247"/>
              <a:chOff x="853" y="1717"/>
              <a:chExt cx="274" cy="386"/>
            </a:xfrm>
          </p:grpSpPr>
          <p:sp>
            <p:nvSpPr>
              <p:cNvPr id="23661" name="Freeform 109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62" name="Freeform 110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63" name="Freeform 111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64" name="Rectangle 112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65" name="Group 113"/>
            <p:cNvGrpSpPr>
              <a:grpSpLocks/>
            </p:cNvGrpSpPr>
            <p:nvPr/>
          </p:nvGrpSpPr>
          <p:grpSpPr bwMode="auto">
            <a:xfrm rot="-217193">
              <a:off x="2464" y="2256"/>
              <a:ext cx="141" cy="316"/>
              <a:chOff x="1689" y="901"/>
              <a:chExt cx="209" cy="494"/>
            </a:xfrm>
          </p:grpSpPr>
          <p:sp>
            <p:nvSpPr>
              <p:cNvPr id="23666" name="Freeform 114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67" name="Freeform 115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68" name="Freeform 116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69" name="Rectangle 117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70" name="Group 118"/>
            <p:cNvGrpSpPr>
              <a:grpSpLocks/>
            </p:cNvGrpSpPr>
            <p:nvPr/>
          </p:nvGrpSpPr>
          <p:grpSpPr bwMode="auto">
            <a:xfrm rot="-293304">
              <a:off x="3267" y="2269"/>
              <a:ext cx="196" cy="304"/>
              <a:chOff x="2396" y="758"/>
              <a:chExt cx="290" cy="475"/>
            </a:xfrm>
          </p:grpSpPr>
          <p:sp>
            <p:nvSpPr>
              <p:cNvPr id="23671" name="Freeform 11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72" name="Freeform 12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73" name="Freeform 12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74" name="Rectangle 12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75" name="Group 123"/>
            <p:cNvGrpSpPr>
              <a:grpSpLocks/>
            </p:cNvGrpSpPr>
            <p:nvPr/>
          </p:nvGrpSpPr>
          <p:grpSpPr bwMode="auto">
            <a:xfrm rot="-195384">
              <a:off x="2993" y="2317"/>
              <a:ext cx="185" cy="247"/>
              <a:chOff x="853" y="1717"/>
              <a:chExt cx="274" cy="386"/>
            </a:xfrm>
          </p:grpSpPr>
          <p:sp>
            <p:nvSpPr>
              <p:cNvPr id="23676" name="Freeform 124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77" name="Freeform 125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78" name="Freeform 126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79" name="Rectangle 127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80" name="Group 128"/>
            <p:cNvGrpSpPr>
              <a:grpSpLocks/>
            </p:cNvGrpSpPr>
            <p:nvPr/>
          </p:nvGrpSpPr>
          <p:grpSpPr bwMode="auto">
            <a:xfrm rot="-217193">
              <a:off x="3153" y="2258"/>
              <a:ext cx="141" cy="316"/>
              <a:chOff x="1689" y="901"/>
              <a:chExt cx="209" cy="494"/>
            </a:xfrm>
          </p:grpSpPr>
          <p:sp>
            <p:nvSpPr>
              <p:cNvPr id="23681" name="Freeform 129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82" name="Freeform 130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83" name="Freeform 131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84" name="Rectangle 132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85" name="Group 133"/>
            <p:cNvGrpSpPr>
              <a:grpSpLocks/>
            </p:cNvGrpSpPr>
            <p:nvPr/>
          </p:nvGrpSpPr>
          <p:grpSpPr bwMode="auto">
            <a:xfrm rot="-170327">
              <a:off x="3437" y="2338"/>
              <a:ext cx="136" cy="241"/>
              <a:chOff x="3120" y="738"/>
              <a:chExt cx="202" cy="377"/>
            </a:xfrm>
          </p:grpSpPr>
          <p:sp>
            <p:nvSpPr>
              <p:cNvPr id="23686" name="Freeform 134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87" name="Freeform 135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88" name="Freeform 136"/>
              <p:cNvSpPr>
                <a:spLocks/>
              </p:cNvSpPr>
              <p:nvPr/>
            </p:nvSpPr>
            <p:spPr bwMode="auto">
              <a:xfrm rot="-49193320">
                <a:off x="3157" y="1033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89" name="Rectangle 137"/>
              <p:cNvSpPr>
                <a:spLocks noChangeArrowheads="1"/>
              </p:cNvSpPr>
              <p:nvPr/>
            </p:nvSpPr>
            <p:spPr bwMode="auto">
              <a:xfrm>
                <a:off x="3179" y="848"/>
                <a:ext cx="8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90" name="Group 138"/>
            <p:cNvGrpSpPr>
              <a:grpSpLocks/>
            </p:cNvGrpSpPr>
            <p:nvPr/>
          </p:nvGrpSpPr>
          <p:grpSpPr bwMode="auto">
            <a:xfrm rot="-293304">
              <a:off x="3537" y="2275"/>
              <a:ext cx="196" cy="304"/>
              <a:chOff x="2396" y="758"/>
              <a:chExt cx="290" cy="475"/>
            </a:xfrm>
          </p:grpSpPr>
          <p:sp>
            <p:nvSpPr>
              <p:cNvPr id="23691" name="Freeform 13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92" name="Freeform 14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93" name="Freeform 14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94" name="Rectangle 14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695" name="Group 143"/>
            <p:cNvGrpSpPr>
              <a:grpSpLocks/>
            </p:cNvGrpSpPr>
            <p:nvPr/>
          </p:nvGrpSpPr>
          <p:grpSpPr bwMode="auto">
            <a:xfrm rot="-293304">
              <a:off x="3984" y="2259"/>
              <a:ext cx="196" cy="304"/>
              <a:chOff x="2396" y="758"/>
              <a:chExt cx="290" cy="475"/>
            </a:xfrm>
          </p:grpSpPr>
          <p:sp>
            <p:nvSpPr>
              <p:cNvPr id="23696" name="Freeform 144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97" name="Freeform 145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98" name="Freeform 146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699" name="Rectangle 147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00" name="Group 148"/>
            <p:cNvGrpSpPr>
              <a:grpSpLocks/>
            </p:cNvGrpSpPr>
            <p:nvPr/>
          </p:nvGrpSpPr>
          <p:grpSpPr bwMode="auto">
            <a:xfrm rot="-195384">
              <a:off x="3710" y="2307"/>
              <a:ext cx="185" cy="247"/>
              <a:chOff x="853" y="1717"/>
              <a:chExt cx="274" cy="386"/>
            </a:xfrm>
          </p:grpSpPr>
          <p:sp>
            <p:nvSpPr>
              <p:cNvPr id="23701" name="Freeform 149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02" name="Freeform 150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03" name="Freeform 151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04" name="Rectangle 152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05" name="Group 153"/>
            <p:cNvGrpSpPr>
              <a:grpSpLocks/>
            </p:cNvGrpSpPr>
            <p:nvPr/>
          </p:nvGrpSpPr>
          <p:grpSpPr bwMode="auto">
            <a:xfrm rot="-217193">
              <a:off x="3870" y="2248"/>
              <a:ext cx="141" cy="316"/>
              <a:chOff x="1689" y="901"/>
              <a:chExt cx="209" cy="494"/>
            </a:xfrm>
          </p:grpSpPr>
          <p:sp>
            <p:nvSpPr>
              <p:cNvPr id="23706" name="Freeform 154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07" name="Freeform 155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08" name="Freeform 156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09" name="Rectangle 157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10" name="Group 158"/>
            <p:cNvGrpSpPr>
              <a:grpSpLocks/>
            </p:cNvGrpSpPr>
            <p:nvPr/>
          </p:nvGrpSpPr>
          <p:grpSpPr bwMode="auto">
            <a:xfrm rot="-170327">
              <a:off x="4154" y="2328"/>
              <a:ext cx="136" cy="241"/>
              <a:chOff x="3120" y="738"/>
              <a:chExt cx="202" cy="377"/>
            </a:xfrm>
          </p:grpSpPr>
          <p:sp>
            <p:nvSpPr>
              <p:cNvPr id="23711" name="Freeform 159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12" name="Freeform 160"/>
              <p:cNvSpPr>
                <a:spLocks/>
              </p:cNvSpPr>
              <p:nvPr/>
            </p:nvSpPr>
            <p:spPr bwMode="auto">
              <a:xfrm rot="-49193320">
                <a:off x="3085" y="773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13" name="Freeform 161"/>
              <p:cNvSpPr>
                <a:spLocks/>
              </p:cNvSpPr>
              <p:nvPr/>
            </p:nvSpPr>
            <p:spPr bwMode="auto">
              <a:xfrm rot="-49193320">
                <a:off x="3157" y="1033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14" name="Rectangle 162"/>
              <p:cNvSpPr>
                <a:spLocks noChangeArrowheads="1"/>
              </p:cNvSpPr>
              <p:nvPr/>
            </p:nvSpPr>
            <p:spPr bwMode="auto">
              <a:xfrm>
                <a:off x="3179" y="848"/>
                <a:ext cx="8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15" name="Group 163"/>
            <p:cNvGrpSpPr>
              <a:grpSpLocks/>
            </p:cNvGrpSpPr>
            <p:nvPr/>
          </p:nvGrpSpPr>
          <p:grpSpPr bwMode="auto">
            <a:xfrm rot="-293304">
              <a:off x="4254" y="2265"/>
              <a:ext cx="196" cy="304"/>
              <a:chOff x="2396" y="758"/>
              <a:chExt cx="290" cy="475"/>
            </a:xfrm>
          </p:grpSpPr>
          <p:sp>
            <p:nvSpPr>
              <p:cNvPr id="23716" name="Freeform 164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17" name="Freeform 165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18" name="Freeform 166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19" name="Rectangle 167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20" name="Group 168"/>
            <p:cNvGrpSpPr>
              <a:grpSpLocks/>
            </p:cNvGrpSpPr>
            <p:nvPr/>
          </p:nvGrpSpPr>
          <p:grpSpPr bwMode="auto">
            <a:xfrm rot="-217193">
              <a:off x="4688" y="2258"/>
              <a:ext cx="141" cy="316"/>
              <a:chOff x="1689" y="901"/>
              <a:chExt cx="209" cy="494"/>
            </a:xfrm>
          </p:grpSpPr>
          <p:sp>
            <p:nvSpPr>
              <p:cNvPr id="23721" name="Freeform 169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22" name="Freeform 170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23" name="Freeform 171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24" name="Rectangle 172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25" name="Group 173"/>
            <p:cNvGrpSpPr>
              <a:grpSpLocks/>
            </p:cNvGrpSpPr>
            <p:nvPr/>
          </p:nvGrpSpPr>
          <p:grpSpPr bwMode="auto">
            <a:xfrm rot="-293304">
              <a:off x="4796" y="2273"/>
              <a:ext cx="196" cy="304"/>
              <a:chOff x="2396" y="758"/>
              <a:chExt cx="290" cy="475"/>
            </a:xfrm>
          </p:grpSpPr>
          <p:sp>
            <p:nvSpPr>
              <p:cNvPr id="23726" name="Freeform 174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27" name="Freeform 175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28" name="Freeform 176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29" name="Rectangle 177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30" name="Group 178"/>
            <p:cNvGrpSpPr>
              <a:grpSpLocks/>
            </p:cNvGrpSpPr>
            <p:nvPr/>
          </p:nvGrpSpPr>
          <p:grpSpPr bwMode="auto">
            <a:xfrm rot="-293304">
              <a:off x="4921" y="2265"/>
              <a:ext cx="196" cy="304"/>
              <a:chOff x="2396" y="758"/>
              <a:chExt cx="290" cy="475"/>
            </a:xfrm>
          </p:grpSpPr>
          <p:sp>
            <p:nvSpPr>
              <p:cNvPr id="23731" name="Freeform 179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32" name="Freeform 180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33" name="Freeform 181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34" name="Rectangle 182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35" name="Group 183"/>
            <p:cNvGrpSpPr>
              <a:grpSpLocks/>
            </p:cNvGrpSpPr>
            <p:nvPr/>
          </p:nvGrpSpPr>
          <p:grpSpPr bwMode="auto">
            <a:xfrm rot="-195384">
              <a:off x="4392" y="2315"/>
              <a:ext cx="185" cy="247"/>
              <a:chOff x="853" y="1717"/>
              <a:chExt cx="274" cy="386"/>
            </a:xfrm>
          </p:grpSpPr>
          <p:sp>
            <p:nvSpPr>
              <p:cNvPr id="23736" name="Freeform 184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37" name="Freeform 185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38" name="Freeform 186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39" name="Rectangle 187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40" name="Group 188"/>
            <p:cNvGrpSpPr>
              <a:grpSpLocks/>
            </p:cNvGrpSpPr>
            <p:nvPr/>
          </p:nvGrpSpPr>
          <p:grpSpPr bwMode="auto">
            <a:xfrm rot="-217193">
              <a:off x="4552" y="2256"/>
              <a:ext cx="141" cy="316"/>
              <a:chOff x="1689" y="901"/>
              <a:chExt cx="209" cy="494"/>
            </a:xfrm>
          </p:grpSpPr>
          <p:sp>
            <p:nvSpPr>
              <p:cNvPr id="23741" name="Freeform 189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42" name="Freeform 190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43" name="Freeform 191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44" name="Rectangle 192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45" name="Group 193"/>
            <p:cNvGrpSpPr>
              <a:grpSpLocks/>
            </p:cNvGrpSpPr>
            <p:nvPr/>
          </p:nvGrpSpPr>
          <p:grpSpPr bwMode="auto">
            <a:xfrm rot="-293304">
              <a:off x="5506" y="2259"/>
              <a:ext cx="196" cy="304"/>
              <a:chOff x="2396" y="758"/>
              <a:chExt cx="290" cy="475"/>
            </a:xfrm>
          </p:grpSpPr>
          <p:sp>
            <p:nvSpPr>
              <p:cNvPr id="23746" name="Freeform 194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47" name="Freeform 195"/>
              <p:cNvSpPr>
                <a:spLocks/>
              </p:cNvSpPr>
              <p:nvPr/>
            </p:nvSpPr>
            <p:spPr bwMode="auto">
              <a:xfrm rot="57817683">
                <a:off x="2349" y="805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48" name="Freeform 196"/>
              <p:cNvSpPr>
                <a:spLocks/>
              </p:cNvSpPr>
              <p:nvPr/>
            </p:nvSpPr>
            <p:spPr bwMode="auto">
              <a:xfrm rot="57817683">
                <a:off x="2489" y="1142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49" name="Rectangle 197"/>
              <p:cNvSpPr>
                <a:spLocks noChangeArrowheads="1"/>
              </p:cNvSpPr>
              <p:nvPr/>
            </p:nvSpPr>
            <p:spPr bwMode="auto">
              <a:xfrm rot="65093416">
                <a:off x="2505" y="786"/>
                <a:ext cx="9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50" name="Group 198"/>
            <p:cNvGrpSpPr>
              <a:grpSpLocks/>
            </p:cNvGrpSpPr>
            <p:nvPr/>
          </p:nvGrpSpPr>
          <p:grpSpPr bwMode="auto">
            <a:xfrm rot="-195384">
              <a:off x="5232" y="2307"/>
              <a:ext cx="185" cy="247"/>
              <a:chOff x="853" y="1717"/>
              <a:chExt cx="274" cy="386"/>
            </a:xfrm>
          </p:grpSpPr>
          <p:sp>
            <p:nvSpPr>
              <p:cNvPr id="23751" name="Freeform 199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52" name="Freeform 200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53" name="Freeform 201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54" name="Rectangle 202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grpSp>
          <p:nvGrpSpPr>
            <p:cNvPr id="23755" name="Group 203"/>
            <p:cNvGrpSpPr>
              <a:grpSpLocks/>
            </p:cNvGrpSpPr>
            <p:nvPr/>
          </p:nvGrpSpPr>
          <p:grpSpPr bwMode="auto">
            <a:xfrm rot="-217193">
              <a:off x="5392" y="2248"/>
              <a:ext cx="141" cy="316"/>
              <a:chOff x="1689" y="901"/>
              <a:chExt cx="209" cy="494"/>
            </a:xfrm>
          </p:grpSpPr>
          <p:sp>
            <p:nvSpPr>
              <p:cNvPr id="23756" name="Freeform 204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57" name="Freeform 205"/>
              <p:cNvSpPr>
                <a:spLocks/>
              </p:cNvSpPr>
              <p:nvPr/>
            </p:nvSpPr>
            <p:spPr bwMode="auto">
              <a:xfrm rot="15922311">
                <a:off x="1606" y="984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58" name="Freeform 206"/>
              <p:cNvSpPr>
                <a:spLocks/>
              </p:cNvSpPr>
              <p:nvPr/>
            </p:nvSpPr>
            <p:spPr bwMode="auto">
              <a:xfrm rot="15922311">
                <a:off x="1728" y="1318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59" name="Rectangle 207"/>
              <p:cNvSpPr>
                <a:spLocks noChangeArrowheads="1"/>
              </p:cNvSpPr>
              <p:nvPr/>
            </p:nvSpPr>
            <p:spPr bwMode="auto">
              <a:xfrm rot="253618">
                <a:off x="1762" y="949"/>
                <a:ext cx="8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  <p:sp>
          <p:nvSpPr>
            <p:cNvPr id="23760" name="Line 208"/>
            <p:cNvSpPr>
              <a:spLocks noChangeShapeType="1"/>
            </p:cNvSpPr>
            <p:nvPr/>
          </p:nvSpPr>
          <p:spPr bwMode="auto">
            <a:xfrm>
              <a:off x="201" y="2651"/>
              <a:ext cx="5511" cy="37"/>
            </a:xfrm>
            <a:prstGeom prst="line">
              <a:avLst/>
            </a:prstGeom>
            <a:noFill/>
            <a:ln w="3810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3761" name="Group 209"/>
            <p:cNvGrpSpPr>
              <a:grpSpLocks/>
            </p:cNvGrpSpPr>
            <p:nvPr/>
          </p:nvGrpSpPr>
          <p:grpSpPr bwMode="auto">
            <a:xfrm rot="-195384">
              <a:off x="5088" y="2304"/>
              <a:ext cx="185" cy="247"/>
              <a:chOff x="853" y="1717"/>
              <a:chExt cx="274" cy="386"/>
            </a:xfrm>
          </p:grpSpPr>
          <p:sp>
            <p:nvSpPr>
              <p:cNvPr id="23762" name="Freeform 210"/>
              <p:cNvSpPr>
                <a:spLocks/>
              </p:cNvSpPr>
              <p:nvPr/>
            </p:nvSpPr>
            <p:spPr bwMode="auto">
              <a:xfrm rot="35905723">
                <a:off x="934" y="201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63" name="Freeform 211"/>
              <p:cNvSpPr>
                <a:spLocks/>
              </p:cNvSpPr>
              <p:nvPr/>
            </p:nvSpPr>
            <p:spPr bwMode="auto">
              <a:xfrm rot="35905723">
                <a:off x="846" y="173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64" name="Freeform 212"/>
              <p:cNvSpPr>
                <a:spLocks noEditPoints="1"/>
              </p:cNvSpPr>
              <p:nvPr/>
            </p:nvSpPr>
            <p:spPr bwMode="auto">
              <a:xfrm rot="35905723">
                <a:off x="838" y="173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765" name="Rectangle 213"/>
              <p:cNvSpPr>
                <a:spLocks noChangeArrowheads="1"/>
              </p:cNvSpPr>
              <p:nvPr/>
            </p:nvSpPr>
            <p:spPr bwMode="auto">
              <a:xfrm rot="43260952">
                <a:off x="946" y="1812"/>
                <a:ext cx="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000">
                  <a:latin typeface="VNI-Times" pitchFamily="2" charset="0"/>
                </a:endParaRPr>
              </a:p>
            </p:txBody>
          </p:sp>
        </p:grpSp>
      </p:grpSp>
      <p:sp>
        <p:nvSpPr>
          <p:cNvPr id="23766" name="Text Box 214"/>
          <p:cNvSpPr txBox="1">
            <a:spLocks noChangeArrowheads="1"/>
          </p:cNvSpPr>
          <p:nvPr/>
        </p:nvSpPr>
        <p:spPr bwMode="auto">
          <a:xfrm>
            <a:off x="468313" y="260350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3600" dirty="0">
                <a:solidFill>
                  <a:srgbClr val="2212EE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II. CƠ CHẾ DỊCH MÃ</a:t>
            </a:r>
            <a:r>
              <a:rPr lang="en-US" altLang="ko-KR" sz="3600" u="sng" dirty="0">
                <a:solidFill>
                  <a:srgbClr val="2212EE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</a:t>
            </a:r>
            <a:endParaRPr lang="en-US" altLang="ko-KR" sz="3600" dirty="0">
              <a:solidFill>
                <a:srgbClr val="2212EE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r>
              <a:rPr lang="en-US" altLang="ko-KR" sz="3600" dirty="0">
                <a:solidFill>
                  <a:srgbClr val="2212EE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3600" dirty="0" err="1">
                <a:solidFill>
                  <a:srgbClr val="22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Poliribôxôm</a:t>
            </a:r>
            <a:endParaRPr lang="en-US" sz="3600" dirty="0">
              <a:solidFill>
                <a:srgbClr val="22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67" name="Text Box 215"/>
          <p:cNvSpPr txBox="1">
            <a:spLocks noChangeArrowheads="1"/>
          </p:cNvSpPr>
          <p:nvPr/>
        </p:nvSpPr>
        <p:spPr bwMode="auto">
          <a:xfrm>
            <a:off x="539750" y="4868863"/>
            <a:ext cx="8353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mARN cùng 1 lúc tiếp xúc với nhiều Riboxom 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pôliriboxôm (polyxôm) 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tăng hiệu suất tổng hợp 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0.25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0232 L 0.5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4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4.44444E-6 L 0.75417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2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39 -0.00139 L 0.50139 -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17 0.0 L 1.00417 0.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43 -0.00417 L 0.75243 -0.004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 L 0.5 0.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312 -0.00648 L 1.00312 -0.006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4.44444E-6 L 0.75417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 L 0.5 0.0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17 0.0 L 1.00417 0.0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4.44444E-6 L 0.75417 -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 L 0.5 0.0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17 0.0 L 1.00417 0.0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4.44444E-6 L 0.75417 -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17 0.0 L 1.00417 0.0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86101" y="3305677"/>
            <a:ext cx="77812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Met)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1638300" y="1453509"/>
            <a:ext cx="6048375" cy="2152650"/>
            <a:chOff x="96" y="2544"/>
            <a:chExt cx="5616" cy="1808"/>
          </a:xfrm>
        </p:grpSpPr>
        <p:grpSp>
          <p:nvGrpSpPr>
            <p:cNvPr id="22539" name="Group 11"/>
            <p:cNvGrpSpPr>
              <a:grpSpLocks/>
            </p:cNvGrpSpPr>
            <p:nvPr/>
          </p:nvGrpSpPr>
          <p:grpSpPr bwMode="auto">
            <a:xfrm>
              <a:off x="666" y="3030"/>
              <a:ext cx="579" cy="602"/>
              <a:chOff x="2735" y="1681"/>
              <a:chExt cx="579" cy="602"/>
            </a:xfrm>
          </p:grpSpPr>
          <p:sp>
            <p:nvSpPr>
              <p:cNvPr id="22540" name="AutoShape 12"/>
              <p:cNvSpPr>
                <a:spLocks noChangeAspect="1" noChangeArrowheads="1" noTextEdit="1"/>
              </p:cNvSpPr>
              <p:nvPr/>
            </p:nvSpPr>
            <p:spPr bwMode="auto">
              <a:xfrm rot="79290249">
                <a:off x="2743" y="1712"/>
                <a:ext cx="563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auto">
              <a:xfrm rot="79290249">
                <a:off x="3061" y="2065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44" name="Rectangle 16"/>
              <p:cNvSpPr>
                <a:spLocks noChangeArrowheads="1"/>
              </p:cNvSpPr>
              <p:nvPr/>
            </p:nvSpPr>
            <p:spPr bwMode="auto">
              <a:xfrm>
                <a:off x="3065" y="1710"/>
                <a:ext cx="1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545" name="Group 17"/>
            <p:cNvGrpSpPr>
              <a:grpSpLocks/>
            </p:cNvGrpSpPr>
            <p:nvPr/>
          </p:nvGrpSpPr>
          <p:grpSpPr bwMode="auto">
            <a:xfrm>
              <a:off x="246" y="2960"/>
              <a:ext cx="1239" cy="705"/>
              <a:chOff x="246" y="2928"/>
              <a:chExt cx="1239" cy="705"/>
            </a:xfrm>
          </p:grpSpPr>
          <p:grpSp>
            <p:nvGrpSpPr>
              <p:cNvPr id="22546" name="Group 18"/>
              <p:cNvGrpSpPr>
                <a:grpSpLocks/>
              </p:cNvGrpSpPr>
              <p:nvPr/>
            </p:nvGrpSpPr>
            <p:grpSpPr bwMode="auto">
              <a:xfrm>
                <a:off x="246" y="2928"/>
                <a:ext cx="420" cy="656"/>
                <a:chOff x="1920" y="1584"/>
                <a:chExt cx="420" cy="656"/>
              </a:xfrm>
            </p:grpSpPr>
            <p:sp>
              <p:nvSpPr>
                <p:cNvPr id="22547" name="AutoShape 19"/>
                <p:cNvSpPr>
                  <a:spLocks noChangeAspect="1" noChangeArrowheads="1" noTextEdit="1"/>
                </p:cNvSpPr>
                <p:nvPr/>
              </p:nvSpPr>
              <p:spPr bwMode="auto">
                <a:xfrm rot="37435342">
                  <a:off x="1802" y="1702"/>
                  <a:ext cx="656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auto">
                <a:xfrm rot="37435342">
                  <a:off x="2020" y="1671"/>
                  <a:ext cx="376" cy="209"/>
                </a:xfrm>
                <a:custGeom>
                  <a:avLst/>
                  <a:gdLst>
                    <a:gd name="T0" fmla="*/ 24 w 376"/>
                    <a:gd name="T1" fmla="*/ 0 h 209"/>
                    <a:gd name="T2" fmla="*/ 182 w 376"/>
                    <a:gd name="T3" fmla="*/ 20 h 209"/>
                    <a:gd name="T4" fmla="*/ 196 w 376"/>
                    <a:gd name="T5" fmla="*/ 49 h 209"/>
                    <a:gd name="T6" fmla="*/ 220 w 376"/>
                    <a:gd name="T7" fmla="*/ 24 h 209"/>
                    <a:gd name="T8" fmla="*/ 311 w 376"/>
                    <a:gd name="T9" fmla="*/ 33 h 209"/>
                    <a:gd name="T10" fmla="*/ 328 w 376"/>
                    <a:gd name="T11" fmla="*/ 42 h 209"/>
                    <a:gd name="T12" fmla="*/ 342 w 376"/>
                    <a:gd name="T13" fmla="*/ 54 h 209"/>
                    <a:gd name="T14" fmla="*/ 352 w 376"/>
                    <a:gd name="T15" fmla="*/ 65 h 209"/>
                    <a:gd name="T16" fmla="*/ 361 w 376"/>
                    <a:gd name="T17" fmla="*/ 76 h 209"/>
                    <a:gd name="T18" fmla="*/ 368 w 376"/>
                    <a:gd name="T19" fmla="*/ 87 h 209"/>
                    <a:gd name="T20" fmla="*/ 373 w 376"/>
                    <a:gd name="T21" fmla="*/ 101 h 209"/>
                    <a:gd name="T22" fmla="*/ 376 w 376"/>
                    <a:gd name="T23" fmla="*/ 112 h 209"/>
                    <a:gd name="T24" fmla="*/ 376 w 376"/>
                    <a:gd name="T25" fmla="*/ 125 h 209"/>
                    <a:gd name="T26" fmla="*/ 376 w 376"/>
                    <a:gd name="T27" fmla="*/ 139 h 209"/>
                    <a:gd name="T28" fmla="*/ 371 w 376"/>
                    <a:gd name="T29" fmla="*/ 150 h 209"/>
                    <a:gd name="T30" fmla="*/ 364 w 376"/>
                    <a:gd name="T31" fmla="*/ 161 h 209"/>
                    <a:gd name="T32" fmla="*/ 356 w 376"/>
                    <a:gd name="T33" fmla="*/ 173 h 209"/>
                    <a:gd name="T34" fmla="*/ 345 w 376"/>
                    <a:gd name="T35" fmla="*/ 184 h 209"/>
                    <a:gd name="T36" fmla="*/ 333 w 376"/>
                    <a:gd name="T37" fmla="*/ 193 h 209"/>
                    <a:gd name="T38" fmla="*/ 316 w 376"/>
                    <a:gd name="T39" fmla="*/ 202 h 209"/>
                    <a:gd name="T40" fmla="*/ 299 w 376"/>
                    <a:gd name="T41" fmla="*/ 209 h 209"/>
                    <a:gd name="T42" fmla="*/ 201 w 376"/>
                    <a:gd name="T43" fmla="*/ 204 h 209"/>
                    <a:gd name="T44" fmla="*/ 179 w 376"/>
                    <a:gd name="T45" fmla="*/ 159 h 209"/>
                    <a:gd name="T46" fmla="*/ 158 w 376"/>
                    <a:gd name="T47" fmla="*/ 193 h 209"/>
                    <a:gd name="T48" fmla="*/ 0 w 376"/>
                    <a:gd name="T49" fmla="*/ 170 h 209"/>
                    <a:gd name="T50" fmla="*/ 24 w 376"/>
                    <a:gd name="T51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6" h="209">
                      <a:moveTo>
                        <a:pt x="24" y="0"/>
                      </a:moveTo>
                      <a:lnTo>
                        <a:pt x="182" y="20"/>
                      </a:lnTo>
                      <a:lnTo>
                        <a:pt x="196" y="49"/>
                      </a:lnTo>
                      <a:lnTo>
                        <a:pt x="220" y="24"/>
                      </a:lnTo>
                      <a:lnTo>
                        <a:pt x="311" y="33"/>
                      </a:lnTo>
                      <a:lnTo>
                        <a:pt x="328" y="42"/>
                      </a:lnTo>
                      <a:lnTo>
                        <a:pt x="342" y="54"/>
                      </a:lnTo>
                      <a:lnTo>
                        <a:pt x="352" y="65"/>
                      </a:lnTo>
                      <a:lnTo>
                        <a:pt x="361" y="76"/>
                      </a:lnTo>
                      <a:lnTo>
                        <a:pt x="368" y="87"/>
                      </a:lnTo>
                      <a:lnTo>
                        <a:pt x="373" y="101"/>
                      </a:lnTo>
                      <a:lnTo>
                        <a:pt x="376" y="112"/>
                      </a:lnTo>
                      <a:lnTo>
                        <a:pt x="376" y="125"/>
                      </a:lnTo>
                      <a:lnTo>
                        <a:pt x="376" y="139"/>
                      </a:lnTo>
                      <a:lnTo>
                        <a:pt x="371" y="150"/>
                      </a:lnTo>
                      <a:lnTo>
                        <a:pt x="364" y="161"/>
                      </a:lnTo>
                      <a:lnTo>
                        <a:pt x="356" y="173"/>
                      </a:lnTo>
                      <a:lnTo>
                        <a:pt x="345" y="184"/>
                      </a:lnTo>
                      <a:lnTo>
                        <a:pt x="333" y="193"/>
                      </a:lnTo>
                      <a:lnTo>
                        <a:pt x="316" y="202"/>
                      </a:lnTo>
                      <a:lnTo>
                        <a:pt x="299" y="209"/>
                      </a:lnTo>
                      <a:lnTo>
                        <a:pt x="201" y="204"/>
                      </a:lnTo>
                      <a:lnTo>
                        <a:pt x="179" y="159"/>
                      </a:lnTo>
                      <a:lnTo>
                        <a:pt x="158" y="193"/>
                      </a:lnTo>
                      <a:lnTo>
                        <a:pt x="0" y="17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A8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auto">
                <a:xfrm rot="37435342">
                  <a:off x="2020" y="1671"/>
                  <a:ext cx="376" cy="209"/>
                </a:xfrm>
                <a:custGeom>
                  <a:avLst/>
                  <a:gdLst>
                    <a:gd name="T0" fmla="*/ 24 w 376"/>
                    <a:gd name="T1" fmla="*/ 0 h 209"/>
                    <a:gd name="T2" fmla="*/ 182 w 376"/>
                    <a:gd name="T3" fmla="*/ 20 h 209"/>
                    <a:gd name="T4" fmla="*/ 196 w 376"/>
                    <a:gd name="T5" fmla="*/ 49 h 209"/>
                    <a:gd name="T6" fmla="*/ 220 w 376"/>
                    <a:gd name="T7" fmla="*/ 24 h 209"/>
                    <a:gd name="T8" fmla="*/ 311 w 376"/>
                    <a:gd name="T9" fmla="*/ 33 h 209"/>
                    <a:gd name="T10" fmla="*/ 328 w 376"/>
                    <a:gd name="T11" fmla="*/ 42 h 209"/>
                    <a:gd name="T12" fmla="*/ 342 w 376"/>
                    <a:gd name="T13" fmla="*/ 54 h 209"/>
                    <a:gd name="T14" fmla="*/ 352 w 376"/>
                    <a:gd name="T15" fmla="*/ 65 h 209"/>
                    <a:gd name="T16" fmla="*/ 361 w 376"/>
                    <a:gd name="T17" fmla="*/ 76 h 209"/>
                    <a:gd name="T18" fmla="*/ 368 w 376"/>
                    <a:gd name="T19" fmla="*/ 87 h 209"/>
                    <a:gd name="T20" fmla="*/ 373 w 376"/>
                    <a:gd name="T21" fmla="*/ 101 h 209"/>
                    <a:gd name="T22" fmla="*/ 376 w 376"/>
                    <a:gd name="T23" fmla="*/ 112 h 209"/>
                    <a:gd name="T24" fmla="*/ 376 w 376"/>
                    <a:gd name="T25" fmla="*/ 125 h 209"/>
                    <a:gd name="T26" fmla="*/ 376 w 376"/>
                    <a:gd name="T27" fmla="*/ 139 h 209"/>
                    <a:gd name="T28" fmla="*/ 371 w 376"/>
                    <a:gd name="T29" fmla="*/ 150 h 209"/>
                    <a:gd name="T30" fmla="*/ 364 w 376"/>
                    <a:gd name="T31" fmla="*/ 161 h 209"/>
                    <a:gd name="T32" fmla="*/ 356 w 376"/>
                    <a:gd name="T33" fmla="*/ 173 h 209"/>
                    <a:gd name="T34" fmla="*/ 345 w 376"/>
                    <a:gd name="T35" fmla="*/ 184 h 209"/>
                    <a:gd name="T36" fmla="*/ 333 w 376"/>
                    <a:gd name="T37" fmla="*/ 193 h 209"/>
                    <a:gd name="T38" fmla="*/ 316 w 376"/>
                    <a:gd name="T39" fmla="*/ 202 h 209"/>
                    <a:gd name="T40" fmla="*/ 299 w 376"/>
                    <a:gd name="T41" fmla="*/ 209 h 209"/>
                    <a:gd name="T42" fmla="*/ 201 w 376"/>
                    <a:gd name="T43" fmla="*/ 204 h 209"/>
                    <a:gd name="T44" fmla="*/ 179 w 376"/>
                    <a:gd name="T45" fmla="*/ 159 h 209"/>
                    <a:gd name="T46" fmla="*/ 158 w 376"/>
                    <a:gd name="T47" fmla="*/ 193 h 209"/>
                    <a:gd name="T48" fmla="*/ 0 w 376"/>
                    <a:gd name="T49" fmla="*/ 170 h 209"/>
                    <a:gd name="T50" fmla="*/ 24 w 376"/>
                    <a:gd name="T51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6" h="209">
                      <a:moveTo>
                        <a:pt x="24" y="0"/>
                      </a:moveTo>
                      <a:lnTo>
                        <a:pt x="182" y="20"/>
                      </a:lnTo>
                      <a:lnTo>
                        <a:pt x="196" y="49"/>
                      </a:lnTo>
                      <a:lnTo>
                        <a:pt x="220" y="24"/>
                      </a:lnTo>
                      <a:lnTo>
                        <a:pt x="311" y="33"/>
                      </a:lnTo>
                      <a:lnTo>
                        <a:pt x="328" y="42"/>
                      </a:lnTo>
                      <a:lnTo>
                        <a:pt x="342" y="54"/>
                      </a:lnTo>
                      <a:lnTo>
                        <a:pt x="352" y="65"/>
                      </a:lnTo>
                      <a:lnTo>
                        <a:pt x="361" y="76"/>
                      </a:lnTo>
                      <a:lnTo>
                        <a:pt x="368" y="87"/>
                      </a:lnTo>
                      <a:lnTo>
                        <a:pt x="373" y="101"/>
                      </a:lnTo>
                      <a:lnTo>
                        <a:pt x="376" y="112"/>
                      </a:lnTo>
                      <a:lnTo>
                        <a:pt x="376" y="125"/>
                      </a:lnTo>
                      <a:lnTo>
                        <a:pt x="376" y="139"/>
                      </a:lnTo>
                      <a:lnTo>
                        <a:pt x="371" y="150"/>
                      </a:lnTo>
                      <a:lnTo>
                        <a:pt x="364" y="161"/>
                      </a:lnTo>
                      <a:lnTo>
                        <a:pt x="356" y="173"/>
                      </a:lnTo>
                      <a:lnTo>
                        <a:pt x="345" y="184"/>
                      </a:lnTo>
                      <a:lnTo>
                        <a:pt x="333" y="193"/>
                      </a:lnTo>
                      <a:lnTo>
                        <a:pt x="316" y="202"/>
                      </a:lnTo>
                      <a:lnTo>
                        <a:pt x="299" y="209"/>
                      </a:lnTo>
                      <a:lnTo>
                        <a:pt x="201" y="204"/>
                      </a:lnTo>
                      <a:lnTo>
                        <a:pt x="179" y="159"/>
                      </a:lnTo>
                      <a:lnTo>
                        <a:pt x="158" y="193"/>
                      </a:lnTo>
                      <a:lnTo>
                        <a:pt x="0" y="17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auto">
                <a:xfrm rot="37435342">
                  <a:off x="2149" y="2005"/>
                  <a:ext cx="125" cy="29"/>
                </a:xfrm>
                <a:custGeom>
                  <a:avLst/>
                  <a:gdLst>
                    <a:gd name="T0" fmla="*/ 3 w 125"/>
                    <a:gd name="T1" fmla="*/ 0 h 29"/>
                    <a:gd name="T2" fmla="*/ 125 w 125"/>
                    <a:gd name="T3" fmla="*/ 20 h 29"/>
                    <a:gd name="T4" fmla="*/ 125 w 125"/>
                    <a:gd name="T5" fmla="*/ 29 h 29"/>
                    <a:gd name="T6" fmla="*/ 0 w 125"/>
                    <a:gd name="T7" fmla="*/ 9 h 29"/>
                    <a:gd name="T8" fmla="*/ 3 w 125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29">
                      <a:moveTo>
                        <a:pt x="3" y="0"/>
                      </a:moveTo>
                      <a:lnTo>
                        <a:pt x="125" y="20"/>
                      </a:lnTo>
                      <a:lnTo>
                        <a:pt x="125" y="29"/>
                      </a:lnTo>
                      <a:lnTo>
                        <a:pt x="0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C0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51" name="Rectangle 23"/>
                <p:cNvSpPr>
                  <a:spLocks noChangeArrowheads="1"/>
                </p:cNvSpPr>
                <p:nvPr/>
              </p:nvSpPr>
              <p:spPr bwMode="auto">
                <a:xfrm>
                  <a:off x="2176" y="1635"/>
                  <a:ext cx="8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050" b="1">
                      <a:solidFill>
                        <a:srgbClr val="1F1A17"/>
                      </a:solidFill>
                      <a:latin typeface="VNI-Helve" pitchFamily="2" charset="0"/>
                    </a:rPr>
                    <a:t>A</a:t>
                  </a:r>
                  <a:endParaRPr lang="en-US" sz="2100">
                    <a:latin typeface="VNI-Times" pitchFamily="2" charset="0"/>
                  </a:endParaRPr>
                </a:p>
              </p:txBody>
            </p:sp>
          </p:grpSp>
          <p:grpSp>
            <p:nvGrpSpPr>
              <p:cNvPr id="22552" name="Group 24"/>
              <p:cNvGrpSpPr>
                <a:grpSpLocks/>
              </p:cNvGrpSpPr>
              <p:nvPr/>
            </p:nvGrpSpPr>
            <p:grpSpPr bwMode="auto">
              <a:xfrm>
                <a:off x="434" y="3046"/>
                <a:ext cx="568" cy="506"/>
                <a:chOff x="2111" y="1727"/>
                <a:chExt cx="568" cy="506"/>
              </a:xfrm>
            </p:grpSpPr>
            <p:sp>
              <p:nvSpPr>
                <p:cNvPr id="22553" name="AutoShape 25"/>
                <p:cNvSpPr>
                  <a:spLocks noChangeAspect="1" noChangeArrowheads="1" noTextEdit="1"/>
                </p:cNvSpPr>
                <p:nvPr/>
              </p:nvSpPr>
              <p:spPr bwMode="auto">
                <a:xfrm rot="57705366">
                  <a:off x="2165" y="1720"/>
                  <a:ext cx="459" cy="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auto">
                <a:xfrm rot="57705366">
                  <a:off x="2418" y="2021"/>
                  <a:ext cx="110" cy="74"/>
                </a:xfrm>
                <a:custGeom>
                  <a:avLst/>
                  <a:gdLst>
                    <a:gd name="T0" fmla="*/ 7 w 110"/>
                    <a:gd name="T1" fmla="*/ 0 h 74"/>
                    <a:gd name="T2" fmla="*/ 110 w 110"/>
                    <a:gd name="T3" fmla="*/ 67 h 74"/>
                    <a:gd name="T4" fmla="*/ 103 w 110"/>
                    <a:gd name="T5" fmla="*/ 74 h 74"/>
                    <a:gd name="T6" fmla="*/ 0 w 110"/>
                    <a:gd name="T7" fmla="*/ 6 h 74"/>
                    <a:gd name="T8" fmla="*/ 7 w 110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74">
                      <a:moveTo>
                        <a:pt x="7" y="0"/>
                      </a:moveTo>
                      <a:lnTo>
                        <a:pt x="110" y="67"/>
                      </a:lnTo>
                      <a:lnTo>
                        <a:pt x="103" y="74"/>
                      </a:lnTo>
                      <a:lnTo>
                        <a:pt x="0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4D4A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auto">
                <a:xfrm rot="57705366">
                  <a:off x="2340" y="1745"/>
                  <a:ext cx="292" cy="263"/>
                </a:xfrm>
                <a:custGeom>
                  <a:avLst/>
                  <a:gdLst>
                    <a:gd name="T0" fmla="*/ 0 w 292"/>
                    <a:gd name="T1" fmla="*/ 137 h 263"/>
                    <a:gd name="T2" fmla="*/ 103 w 292"/>
                    <a:gd name="T3" fmla="*/ 0 h 263"/>
                    <a:gd name="T4" fmla="*/ 292 w 292"/>
                    <a:gd name="T5" fmla="*/ 121 h 263"/>
                    <a:gd name="T6" fmla="*/ 275 w 292"/>
                    <a:gd name="T7" fmla="*/ 123 h 263"/>
                    <a:gd name="T8" fmla="*/ 261 w 292"/>
                    <a:gd name="T9" fmla="*/ 128 h 263"/>
                    <a:gd name="T10" fmla="*/ 246 w 292"/>
                    <a:gd name="T11" fmla="*/ 132 h 263"/>
                    <a:gd name="T12" fmla="*/ 234 w 292"/>
                    <a:gd name="T13" fmla="*/ 137 h 263"/>
                    <a:gd name="T14" fmla="*/ 222 w 292"/>
                    <a:gd name="T15" fmla="*/ 144 h 263"/>
                    <a:gd name="T16" fmla="*/ 213 w 292"/>
                    <a:gd name="T17" fmla="*/ 150 h 263"/>
                    <a:gd name="T18" fmla="*/ 206 w 292"/>
                    <a:gd name="T19" fmla="*/ 157 h 263"/>
                    <a:gd name="T20" fmla="*/ 198 w 292"/>
                    <a:gd name="T21" fmla="*/ 166 h 263"/>
                    <a:gd name="T22" fmla="*/ 191 w 292"/>
                    <a:gd name="T23" fmla="*/ 175 h 263"/>
                    <a:gd name="T24" fmla="*/ 186 w 292"/>
                    <a:gd name="T25" fmla="*/ 186 h 263"/>
                    <a:gd name="T26" fmla="*/ 184 w 292"/>
                    <a:gd name="T27" fmla="*/ 195 h 263"/>
                    <a:gd name="T28" fmla="*/ 182 w 292"/>
                    <a:gd name="T29" fmla="*/ 209 h 263"/>
                    <a:gd name="T30" fmla="*/ 182 w 292"/>
                    <a:gd name="T31" fmla="*/ 220 h 263"/>
                    <a:gd name="T32" fmla="*/ 184 w 292"/>
                    <a:gd name="T33" fmla="*/ 233 h 263"/>
                    <a:gd name="T34" fmla="*/ 186 w 292"/>
                    <a:gd name="T35" fmla="*/ 247 h 263"/>
                    <a:gd name="T36" fmla="*/ 189 w 292"/>
                    <a:gd name="T37" fmla="*/ 263 h 263"/>
                    <a:gd name="T38" fmla="*/ 0 w 292"/>
                    <a:gd name="T39" fmla="*/ 137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2" h="263">
                      <a:moveTo>
                        <a:pt x="0" y="137"/>
                      </a:moveTo>
                      <a:lnTo>
                        <a:pt x="103" y="0"/>
                      </a:lnTo>
                      <a:lnTo>
                        <a:pt x="292" y="121"/>
                      </a:lnTo>
                      <a:lnTo>
                        <a:pt x="275" y="123"/>
                      </a:lnTo>
                      <a:lnTo>
                        <a:pt x="261" y="128"/>
                      </a:lnTo>
                      <a:lnTo>
                        <a:pt x="246" y="132"/>
                      </a:lnTo>
                      <a:lnTo>
                        <a:pt x="234" y="137"/>
                      </a:lnTo>
                      <a:lnTo>
                        <a:pt x="222" y="144"/>
                      </a:lnTo>
                      <a:lnTo>
                        <a:pt x="213" y="150"/>
                      </a:lnTo>
                      <a:lnTo>
                        <a:pt x="206" y="157"/>
                      </a:lnTo>
                      <a:lnTo>
                        <a:pt x="198" y="166"/>
                      </a:lnTo>
                      <a:lnTo>
                        <a:pt x="191" y="175"/>
                      </a:lnTo>
                      <a:lnTo>
                        <a:pt x="186" y="186"/>
                      </a:lnTo>
                      <a:lnTo>
                        <a:pt x="184" y="195"/>
                      </a:lnTo>
                      <a:lnTo>
                        <a:pt x="182" y="209"/>
                      </a:lnTo>
                      <a:lnTo>
                        <a:pt x="182" y="220"/>
                      </a:lnTo>
                      <a:lnTo>
                        <a:pt x="184" y="233"/>
                      </a:lnTo>
                      <a:lnTo>
                        <a:pt x="186" y="247"/>
                      </a:lnTo>
                      <a:lnTo>
                        <a:pt x="189" y="263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56" name="Freeform 28"/>
                <p:cNvSpPr>
                  <a:spLocks noEditPoints="1"/>
                </p:cNvSpPr>
                <p:nvPr/>
              </p:nvSpPr>
              <p:spPr bwMode="auto">
                <a:xfrm rot="57705366">
                  <a:off x="2332" y="1742"/>
                  <a:ext cx="303" cy="274"/>
                </a:xfrm>
                <a:custGeom>
                  <a:avLst/>
                  <a:gdLst>
                    <a:gd name="T0" fmla="*/ 105 w 303"/>
                    <a:gd name="T1" fmla="*/ 2 h 274"/>
                    <a:gd name="T2" fmla="*/ 12 w 303"/>
                    <a:gd name="T3" fmla="*/ 146 h 274"/>
                    <a:gd name="T4" fmla="*/ 105 w 303"/>
                    <a:gd name="T5" fmla="*/ 2 h 274"/>
                    <a:gd name="T6" fmla="*/ 112 w 303"/>
                    <a:gd name="T7" fmla="*/ 2 h 274"/>
                    <a:gd name="T8" fmla="*/ 105 w 303"/>
                    <a:gd name="T9" fmla="*/ 2 h 274"/>
                    <a:gd name="T10" fmla="*/ 303 w 303"/>
                    <a:gd name="T11" fmla="*/ 124 h 274"/>
                    <a:gd name="T12" fmla="*/ 107 w 303"/>
                    <a:gd name="T13" fmla="*/ 9 h 274"/>
                    <a:gd name="T14" fmla="*/ 303 w 303"/>
                    <a:gd name="T15" fmla="*/ 124 h 274"/>
                    <a:gd name="T16" fmla="*/ 299 w 303"/>
                    <a:gd name="T17" fmla="*/ 128 h 274"/>
                    <a:gd name="T18" fmla="*/ 301 w 303"/>
                    <a:gd name="T19" fmla="*/ 133 h 274"/>
                    <a:gd name="T20" fmla="*/ 244 w 303"/>
                    <a:gd name="T21" fmla="*/ 148 h 274"/>
                    <a:gd name="T22" fmla="*/ 225 w 303"/>
                    <a:gd name="T23" fmla="*/ 160 h 274"/>
                    <a:gd name="T24" fmla="*/ 208 w 303"/>
                    <a:gd name="T25" fmla="*/ 175 h 274"/>
                    <a:gd name="T26" fmla="*/ 208 w 303"/>
                    <a:gd name="T27" fmla="*/ 162 h 274"/>
                    <a:gd name="T28" fmla="*/ 227 w 303"/>
                    <a:gd name="T29" fmla="*/ 146 h 274"/>
                    <a:gd name="T30" fmla="*/ 251 w 303"/>
                    <a:gd name="T31" fmla="*/ 135 h 274"/>
                    <a:gd name="T32" fmla="*/ 282 w 303"/>
                    <a:gd name="T33" fmla="*/ 126 h 274"/>
                    <a:gd name="T34" fmla="*/ 301 w 303"/>
                    <a:gd name="T35" fmla="*/ 133 h 274"/>
                    <a:gd name="T36" fmla="*/ 203 w 303"/>
                    <a:gd name="T37" fmla="*/ 184 h 274"/>
                    <a:gd name="T38" fmla="*/ 196 w 303"/>
                    <a:gd name="T39" fmla="*/ 204 h 274"/>
                    <a:gd name="T40" fmla="*/ 196 w 303"/>
                    <a:gd name="T41" fmla="*/ 240 h 274"/>
                    <a:gd name="T42" fmla="*/ 191 w 303"/>
                    <a:gd name="T43" fmla="*/ 270 h 274"/>
                    <a:gd name="T44" fmla="*/ 186 w 303"/>
                    <a:gd name="T45" fmla="*/ 240 h 274"/>
                    <a:gd name="T46" fmla="*/ 184 w 303"/>
                    <a:gd name="T47" fmla="*/ 213 h 274"/>
                    <a:gd name="T48" fmla="*/ 189 w 303"/>
                    <a:gd name="T49" fmla="*/ 191 h 274"/>
                    <a:gd name="T50" fmla="*/ 201 w 303"/>
                    <a:gd name="T51" fmla="*/ 171 h 274"/>
                    <a:gd name="T52" fmla="*/ 201 w 303"/>
                    <a:gd name="T53" fmla="*/ 267 h 274"/>
                    <a:gd name="T54" fmla="*/ 196 w 303"/>
                    <a:gd name="T55" fmla="*/ 270 h 274"/>
                    <a:gd name="T56" fmla="*/ 193 w 303"/>
                    <a:gd name="T57" fmla="*/ 274 h 274"/>
                    <a:gd name="T58" fmla="*/ 9 w 303"/>
                    <a:gd name="T59" fmla="*/ 139 h 274"/>
                    <a:gd name="T60" fmla="*/ 193 w 303"/>
                    <a:gd name="T61" fmla="*/ 274 h 274"/>
                    <a:gd name="T62" fmla="*/ 0 w 303"/>
                    <a:gd name="T63" fmla="*/ 144 h 274"/>
                    <a:gd name="T64" fmla="*/ 7 w 303"/>
                    <a:gd name="T65" fmla="*/ 14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3" h="274">
                      <a:moveTo>
                        <a:pt x="2" y="142"/>
                      </a:moveTo>
                      <a:lnTo>
                        <a:pt x="105" y="2"/>
                      </a:lnTo>
                      <a:lnTo>
                        <a:pt x="115" y="9"/>
                      </a:lnTo>
                      <a:lnTo>
                        <a:pt x="12" y="146"/>
                      </a:lnTo>
                      <a:lnTo>
                        <a:pt x="2" y="142"/>
                      </a:lnTo>
                      <a:close/>
                      <a:moveTo>
                        <a:pt x="105" y="2"/>
                      </a:moveTo>
                      <a:lnTo>
                        <a:pt x="107" y="0"/>
                      </a:lnTo>
                      <a:lnTo>
                        <a:pt x="112" y="2"/>
                      </a:lnTo>
                      <a:lnTo>
                        <a:pt x="110" y="7"/>
                      </a:lnTo>
                      <a:lnTo>
                        <a:pt x="105" y="2"/>
                      </a:lnTo>
                      <a:close/>
                      <a:moveTo>
                        <a:pt x="112" y="2"/>
                      </a:moveTo>
                      <a:lnTo>
                        <a:pt x="303" y="124"/>
                      </a:lnTo>
                      <a:lnTo>
                        <a:pt x="296" y="133"/>
                      </a:lnTo>
                      <a:lnTo>
                        <a:pt x="107" y="9"/>
                      </a:lnTo>
                      <a:lnTo>
                        <a:pt x="112" y="2"/>
                      </a:lnTo>
                      <a:close/>
                      <a:moveTo>
                        <a:pt x="303" y="124"/>
                      </a:moveTo>
                      <a:lnTo>
                        <a:pt x="301" y="133"/>
                      </a:lnTo>
                      <a:lnTo>
                        <a:pt x="299" y="128"/>
                      </a:lnTo>
                      <a:lnTo>
                        <a:pt x="303" y="124"/>
                      </a:lnTo>
                      <a:close/>
                      <a:moveTo>
                        <a:pt x="301" y="133"/>
                      </a:moveTo>
                      <a:lnTo>
                        <a:pt x="270" y="139"/>
                      </a:lnTo>
                      <a:lnTo>
                        <a:pt x="244" y="148"/>
                      </a:lnTo>
                      <a:lnTo>
                        <a:pt x="234" y="155"/>
                      </a:lnTo>
                      <a:lnTo>
                        <a:pt x="225" y="160"/>
                      </a:lnTo>
                      <a:lnTo>
                        <a:pt x="215" y="169"/>
                      </a:lnTo>
                      <a:lnTo>
                        <a:pt x="208" y="175"/>
                      </a:lnTo>
                      <a:lnTo>
                        <a:pt x="201" y="171"/>
                      </a:lnTo>
                      <a:lnTo>
                        <a:pt x="208" y="162"/>
                      </a:lnTo>
                      <a:lnTo>
                        <a:pt x="217" y="153"/>
                      </a:lnTo>
                      <a:lnTo>
                        <a:pt x="227" y="146"/>
                      </a:lnTo>
                      <a:lnTo>
                        <a:pt x="239" y="139"/>
                      </a:lnTo>
                      <a:lnTo>
                        <a:pt x="251" y="135"/>
                      </a:lnTo>
                      <a:lnTo>
                        <a:pt x="265" y="130"/>
                      </a:lnTo>
                      <a:lnTo>
                        <a:pt x="282" y="126"/>
                      </a:lnTo>
                      <a:lnTo>
                        <a:pt x="299" y="124"/>
                      </a:lnTo>
                      <a:lnTo>
                        <a:pt x="301" y="133"/>
                      </a:lnTo>
                      <a:close/>
                      <a:moveTo>
                        <a:pt x="208" y="175"/>
                      </a:moveTo>
                      <a:lnTo>
                        <a:pt x="203" y="184"/>
                      </a:lnTo>
                      <a:lnTo>
                        <a:pt x="198" y="193"/>
                      </a:lnTo>
                      <a:lnTo>
                        <a:pt x="196" y="204"/>
                      </a:lnTo>
                      <a:lnTo>
                        <a:pt x="193" y="216"/>
                      </a:lnTo>
                      <a:lnTo>
                        <a:pt x="196" y="240"/>
                      </a:lnTo>
                      <a:lnTo>
                        <a:pt x="201" y="267"/>
                      </a:lnTo>
                      <a:lnTo>
                        <a:pt x="191" y="270"/>
                      </a:lnTo>
                      <a:lnTo>
                        <a:pt x="189" y="256"/>
                      </a:lnTo>
                      <a:lnTo>
                        <a:pt x="186" y="240"/>
                      </a:lnTo>
                      <a:lnTo>
                        <a:pt x="184" y="227"/>
                      </a:lnTo>
                      <a:lnTo>
                        <a:pt x="184" y="213"/>
                      </a:lnTo>
                      <a:lnTo>
                        <a:pt x="186" y="202"/>
                      </a:lnTo>
                      <a:lnTo>
                        <a:pt x="189" y="191"/>
                      </a:lnTo>
                      <a:lnTo>
                        <a:pt x="193" y="180"/>
                      </a:lnTo>
                      <a:lnTo>
                        <a:pt x="201" y="171"/>
                      </a:lnTo>
                      <a:lnTo>
                        <a:pt x="208" y="175"/>
                      </a:lnTo>
                      <a:close/>
                      <a:moveTo>
                        <a:pt x="201" y="267"/>
                      </a:moveTo>
                      <a:lnTo>
                        <a:pt x="193" y="274"/>
                      </a:lnTo>
                      <a:lnTo>
                        <a:pt x="196" y="270"/>
                      </a:lnTo>
                      <a:lnTo>
                        <a:pt x="201" y="267"/>
                      </a:lnTo>
                      <a:close/>
                      <a:moveTo>
                        <a:pt x="193" y="274"/>
                      </a:moveTo>
                      <a:lnTo>
                        <a:pt x="5" y="148"/>
                      </a:lnTo>
                      <a:lnTo>
                        <a:pt x="9" y="139"/>
                      </a:lnTo>
                      <a:lnTo>
                        <a:pt x="198" y="265"/>
                      </a:lnTo>
                      <a:lnTo>
                        <a:pt x="193" y="274"/>
                      </a:lnTo>
                      <a:close/>
                      <a:moveTo>
                        <a:pt x="5" y="148"/>
                      </a:moveTo>
                      <a:lnTo>
                        <a:pt x="0" y="144"/>
                      </a:lnTo>
                      <a:lnTo>
                        <a:pt x="2" y="142"/>
                      </a:lnTo>
                      <a:lnTo>
                        <a:pt x="7" y="144"/>
                      </a:lnTo>
                      <a:lnTo>
                        <a:pt x="5" y="1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57" name="Rectangle 29"/>
                <p:cNvSpPr>
                  <a:spLocks noChangeArrowheads="1"/>
                </p:cNvSpPr>
                <p:nvPr/>
              </p:nvSpPr>
              <p:spPr bwMode="auto">
                <a:xfrm>
                  <a:off x="2440" y="1823"/>
                  <a:ext cx="91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050" b="1">
                      <a:solidFill>
                        <a:srgbClr val="1F1A17"/>
                      </a:solidFill>
                      <a:latin typeface="VNI-Helve" pitchFamily="2" charset="0"/>
                    </a:rPr>
                    <a:t>U</a:t>
                  </a:r>
                  <a:endParaRPr lang="en-US" sz="2100">
                    <a:latin typeface="VNI-Times" pitchFamily="2" charset="0"/>
                  </a:endParaRPr>
                </a:p>
              </p:txBody>
            </p:sp>
          </p:grpSp>
          <p:grpSp>
            <p:nvGrpSpPr>
              <p:cNvPr id="22558" name="Group 30"/>
              <p:cNvGrpSpPr>
                <a:grpSpLocks/>
              </p:cNvGrpSpPr>
              <p:nvPr/>
            </p:nvGrpSpPr>
            <p:grpSpPr bwMode="auto">
              <a:xfrm>
                <a:off x="1064" y="3120"/>
                <a:ext cx="421" cy="513"/>
                <a:chOff x="2543" y="1727"/>
                <a:chExt cx="421" cy="513"/>
              </a:xfrm>
            </p:grpSpPr>
            <p:sp>
              <p:nvSpPr>
                <p:cNvPr id="22559" name="AutoShape 31"/>
                <p:cNvSpPr>
                  <a:spLocks noChangeAspect="1" noChangeArrowheads="1" noTextEdit="1"/>
                </p:cNvSpPr>
                <p:nvPr/>
              </p:nvSpPr>
              <p:spPr bwMode="auto">
                <a:xfrm rot="-27667553">
                  <a:off x="2499" y="1774"/>
                  <a:ext cx="510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auto">
                <a:xfrm rot="-27667553">
                  <a:off x="2693" y="1762"/>
                  <a:ext cx="271" cy="202"/>
                </a:xfrm>
                <a:custGeom>
                  <a:avLst/>
                  <a:gdLst>
                    <a:gd name="T0" fmla="*/ 49 w 271"/>
                    <a:gd name="T1" fmla="*/ 0 h 202"/>
                    <a:gd name="T2" fmla="*/ 271 w 271"/>
                    <a:gd name="T3" fmla="*/ 46 h 202"/>
                    <a:gd name="T4" fmla="*/ 156 w 271"/>
                    <a:gd name="T5" fmla="*/ 108 h 202"/>
                    <a:gd name="T6" fmla="*/ 220 w 271"/>
                    <a:gd name="T7" fmla="*/ 202 h 202"/>
                    <a:gd name="T8" fmla="*/ 0 w 271"/>
                    <a:gd name="T9" fmla="*/ 154 h 202"/>
                    <a:gd name="T10" fmla="*/ 49 w 271"/>
                    <a:gd name="T11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202">
                      <a:moveTo>
                        <a:pt x="49" y="0"/>
                      </a:moveTo>
                      <a:lnTo>
                        <a:pt x="271" y="46"/>
                      </a:lnTo>
                      <a:lnTo>
                        <a:pt x="156" y="108"/>
                      </a:lnTo>
                      <a:lnTo>
                        <a:pt x="220" y="202"/>
                      </a:lnTo>
                      <a:lnTo>
                        <a:pt x="0" y="15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3BA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auto">
                <a:xfrm rot="-27667553">
                  <a:off x="2693" y="1762"/>
                  <a:ext cx="271" cy="202"/>
                </a:xfrm>
                <a:custGeom>
                  <a:avLst/>
                  <a:gdLst>
                    <a:gd name="T0" fmla="*/ 49 w 271"/>
                    <a:gd name="T1" fmla="*/ 0 h 202"/>
                    <a:gd name="T2" fmla="*/ 271 w 271"/>
                    <a:gd name="T3" fmla="*/ 46 h 202"/>
                    <a:gd name="T4" fmla="*/ 156 w 271"/>
                    <a:gd name="T5" fmla="*/ 108 h 202"/>
                    <a:gd name="T6" fmla="*/ 220 w 271"/>
                    <a:gd name="T7" fmla="*/ 202 h 202"/>
                    <a:gd name="T8" fmla="*/ 0 w 271"/>
                    <a:gd name="T9" fmla="*/ 154 h 202"/>
                    <a:gd name="T10" fmla="*/ 49 w 271"/>
                    <a:gd name="T11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202">
                      <a:moveTo>
                        <a:pt x="49" y="0"/>
                      </a:moveTo>
                      <a:lnTo>
                        <a:pt x="271" y="46"/>
                      </a:lnTo>
                      <a:lnTo>
                        <a:pt x="156" y="108"/>
                      </a:lnTo>
                      <a:lnTo>
                        <a:pt x="220" y="202"/>
                      </a:lnTo>
                      <a:lnTo>
                        <a:pt x="0" y="15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auto">
                <a:xfrm rot="-27667553">
                  <a:off x="2769" y="2022"/>
                  <a:ext cx="124" cy="39"/>
                </a:xfrm>
                <a:custGeom>
                  <a:avLst/>
                  <a:gdLst>
                    <a:gd name="T0" fmla="*/ 2 w 124"/>
                    <a:gd name="T1" fmla="*/ 0 h 39"/>
                    <a:gd name="T2" fmla="*/ 124 w 124"/>
                    <a:gd name="T3" fmla="*/ 31 h 39"/>
                    <a:gd name="T4" fmla="*/ 122 w 124"/>
                    <a:gd name="T5" fmla="*/ 39 h 39"/>
                    <a:gd name="T6" fmla="*/ 0 w 124"/>
                    <a:gd name="T7" fmla="*/ 8 h 39"/>
                    <a:gd name="T8" fmla="*/ 2 w 124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39">
                      <a:moveTo>
                        <a:pt x="2" y="0"/>
                      </a:moveTo>
                      <a:lnTo>
                        <a:pt x="124" y="31"/>
                      </a:lnTo>
                      <a:lnTo>
                        <a:pt x="122" y="39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C0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950"/>
                </a:p>
              </p:txBody>
            </p:sp>
            <p:sp>
              <p:nvSpPr>
                <p:cNvPr id="22563" name="Rectangle 35"/>
                <p:cNvSpPr>
                  <a:spLocks noChangeArrowheads="1"/>
                </p:cNvSpPr>
                <p:nvPr/>
              </p:nvSpPr>
              <p:spPr bwMode="auto">
                <a:xfrm>
                  <a:off x="2789" y="1838"/>
                  <a:ext cx="80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975" b="1">
                      <a:solidFill>
                        <a:srgbClr val="1F1A17"/>
                      </a:solidFill>
                      <a:latin typeface="VNI-Helve" pitchFamily="2" charset="0"/>
                    </a:rPr>
                    <a:t>X</a:t>
                  </a:r>
                  <a:endParaRPr lang="en-US" sz="2100">
                    <a:latin typeface="VNI-Times" pitchFamily="2" charset="0"/>
                  </a:endParaRPr>
                </a:p>
              </p:txBody>
            </p:sp>
          </p:grpSp>
        </p:grpSp>
        <p:grpSp>
          <p:nvGrpSpPr>
            <p:cNvPr id="22564" name="Group 36"/>
            <p:cNvGrpSpPr>
              <a:grpSpLocks/>
            </p:cNvGrpSpPr>
            <p:nvPr/>
          </p:nvGrpSpPr>
          <p:grpSpPr bwMode="auto">
            <a:xfrm>
              <a:off x="1304" y="3167"/>
              <a:ext cx="421" cy="513"/>
              <a:chOff x="2543" y="1727"/>
              <a:chExt cx="421" cy="513"/>
            </a:xfrm>
          </p:grpSpPr>
          <p:sp>
            <p:nvSpPr>
              <p:cNvPr id="22565" name="AutoShape 37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69" name="Rectangle 41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570" name="Group 42"/>
            <p:cNvGrpSpPr>
              <a:grpSpLocks/>
            </p:cNvGrpSpPr>
            <p:nvPr/>
          </p:nvGrpSpPr>
          <p:grpSpPr bwMode="auto">
            <a:xfrm>
              <a:off x="1485" y="3056"/>
              <a:ext cx="579" cy="602"/>
              <a:chOff x="2735" y="1681"/>
              <a:chExt cx="579" cy="602"/>
            </a:xfrm>
          </p:grpSpPr>
          <p:sp>
            <p:nvSpPr>
              <p:cNvPr id="22571" name="AutoShape 43"/>
              <p:cNvSpPr>
                <a:spLocks noChangeAspect="1" noChangeArrowheads="1" noTextEdit="1"/>
              </p:cNvSpPr>
              <p:nvPr/>
            </p:nvSpPr>
            <p:spPr bwMode="auto">
              <a:xfrm rot="79290249">
                <a:off x="2743" y="1712"/>
                <a:ext cx="563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72" name="Freeform 44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auto">
              <a:xfrm rot="79290249">
                <a:off x="3061" y="2065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75" name="Rectangle 47"/>
              <p:cNvSpPr>
                <a:spLocks noChangeArrowheads="1"/>
              </p:cNvSpPr>
              <p:nvPr/>
            </p:nvSpPr>
            <p:spPr bwMode="auto">
              <a:xfrm>
                <a:off x="3065" y="1710"/>
                <a:ext cx="1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576" name="Group 48"/>
            <p:cNvGrpSpPr>
              <a:grpSpLocks/>
            </p:cNvGrpSpPr>
            <p:nvPr/>
          </p:nvGrpSpPr>
          <p:grpSpPr bwMode="auto">
            <a:xfrm>
              <a:off x="1773" y="3152"/>
              <a:ext cx="568" cy="506"/>
              <a:chOff x="2111" y="1727"/>
              <a:chExt cx="568" cy="506"/>
            </a:xfrm>
          </p:grpSpPr>
          <p:sp>
            <p:nvSpPr>
              <p:cNvPr id="22577" name="AutoShape 49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78" name="Freeform 50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79" name="Freeform 51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80" name="Freeform 52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81" name="Rectangle 53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9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582" name="Group 54"/>
            <p:cNvGrpSpPr>
              <a:grpSpLocks/>
            </p:cNvGrpSpPr>
            <p:nvPr/>
          </p:nvGrpSpPr>
          <p:grpSpPr bwMode="auto">
            <a:xfrm>
              <a:off x="2013" y="3056"/>
              <a:ext cx="579" cy="602"/>
              <a:chOff x="2735" y="1681"/>
              <a:chExt cx="579" cy="602"/>
            </a:xfrm>
          </p:grpSpPr>
          <p:sp>
            <p:nvSpPr>
              <p:cNvPr id="22583" name="AutoShape 55"/>
              <p:cNvSpPr>
                <a:spLocks noChangeAspect="1" noChangeArrowheads="1" noTextEdit="1"/>
              </p:cNvSpPr>
              <p:nvPr/>
            </p:nvSpPr>
            <p:spPr bwMode="auto">
              <a:xfrm rot="79290249">
                <a:off x="2743" y="1712"/>
                <a:ext cx="563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84" name="Freeform 56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85" name="Freeform 57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86" name="Freeform 58"/>
              <p:cNvSpPr>
                <a:spLocks/>
              </p:cNvSpPr>
              <p:nvPr/>
            </p:nvSpPr>
            <p:spPr bwMode="auto">
              <a:xfrm rot="79290249">
                <a:off x="3061" y="2065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87" name="Rectangle 59"/>
              <p:cNvSpPr>
                <a:spLocks noChangeArrowheads="1"/>
              </p:cNvSpPr>
              <p:nvPr/>
            </p:nvSpPr>
            <p:spPr bwMode="auto">
              <a:xfrm>
                <a:off x="3065" y="1710"/>
                <a:ext cx="1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588" name="Group 60"/>
            <p:cNvGrpSpPr>
              <a:grpSpLocks/>
            </p:cNvGrpSpPr>
            <p:nvPr/>
          </p:nvGrpSpPr>
          <p:grpSpPr bwMode="auto">
            <a:xfrm>
              <a:off x="2301" y="3152"/>
              <a:ext cx="568" cy="506"/>
              <a:chOff x="2111" y="1727"/>
              <a:chExt cx="568" cy="506"/>
            </a:xfrm>
          </p:grpSpPr>
          <p:sp>
            <p:nvSpPr>
              <p:cNvPr id="22589" name="AutoShape 61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2" name="Freeform 64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3" name="Rectangle 65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9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594" name="Group 66"/>
            <p:cNvGrpSpPr>
              <a:grpSpLocks/>
            </p:cNvGrpSpPr>
            <p:nvPr/>
          </p:nvGrpSpPr>
          <p:grpSpPr bwMode="auto">
            <a:xfrm>
              <a:off x="2648" y="3152"/>
              <a:ext cx="421" cy="513"/>
              <a:chOff x="2543" y="1727"/>
              <a:chExt cx="421" cy="513"/>
            </a:xfrm>
          </p:grpSpPr>
          <p:sp>
            <p:nvSpPr>
              <p:cNvPr id="22595" name="AutoShape 67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6" name="Freeform 68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7" name="Freeform 69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8" name="Freeform 70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599" name="Rectangle 71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00" name="Group 72"/>
            <p:cNvGrpSpPr>
              <a:grpSpLocks/>
            </p:cNvGrpSpPr>
            <p:nvPr/>
          </p:nvGrpSpPr>
          <p:grpSpPr bwMode="auto">
            <a:xfrm>
              <a:off x="2888" y="3167"/>
              <a:ext cx="421" cy="513"/>
              <a:chOff x="2543" y="1727"/>
              <a:chExt cx="421" cy="513"/>
            </a:xfrm>
          </p:grpSpPr>
          <p:sp>
            <p:nvSpPr>
              <p:cNvPr id="22601" name="AutoShape 73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05" name="Rectangle 77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06" name="Group 78"/>
            <p:cNvGrpSpPr>
              <a:grpSpLocks/>
            </p:cNvGrpSpPr>
            <p:nvPr/>
          </p:nvGrpSpPr>
          <p:grpSpPr bwMode="auto">
            <a:xfrm>
              <a:off x="3069" y="3056"/>
              <a:ext cx="579" cy="602"/>
              <a:chOff x="2735" y="1681"/>
              <a:chExt cx="579" cy="602"/>
            </a:xfrm>
          </p:grpSpPr>
          <p:sp>
            <p:nvSpPr>
              <p:cNvPr id="22607" name="AutoShape 79"/>
              <p:cNvSpPr>
                <a:spLocks noChangeAspect="1" noChangeArrowheads="1" noTextEdit="1"/>
              </p:cNvSpPr>
              <p:nvPr/>
            </p:nvSpPr>
            <p:spPr bwMode="auto">
              <a:xfrm rot="79290249">
                <a:off x="2743" y="1712"/>
                <a:ext cx="563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auto">
              <a:xfrm rot="79290249">
                <a:off x="3061" y="2065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11" name="Rectangle 83"/>
              <p:cNvSpPr>
                <a:spLocks noChangeArrowheads="1"/>
              </p:cNvSpPr>
              <p:nvPr/>
            </p:nvSpPr>
            <p:spPr bwMode="auto">
              <a:xfrm>
                <a:off x="3065" y="1710"/>
                <a:ext cx="1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12" name="Group 84"/>
            <p:cNvGrpSpPr>
              <a:grpSpLocks/>
            </p:cNvGrpSpPr>
            <p:nvPr/>
          </p:nvGrpSpPr>
          <p:grpSpPr bwMode="auto">
            <a:xfrm>
              <a:off x="3453" y="3008"/>
              <a:ext cx="420" cy="656"/>
              <a:chOff x="1920" y="1584"/>
              <a:chExt cx="420" cy="656"/>
            </a:xfrm>
          </p:grpSpPr>
          <p:sp>
            <p:nvSpPr>
              <p:cNvPr id="22613" name="AutoShape 85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17" name="Rectangle 89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18" name="Group 90"/>
            <p:cNvGrpSpPr>
              <a:grpSpLocks/>
            </p:cNvGrpSpPr>
            <p:nvPr/>
          </p:nvGrpSpPr>
          <p:grpSpPr bwMode="auto">
            <a:xfrm>
              <a:off x="3749" y="3071"/>
              <a:ext cx="421" cy="513"/>
              <a:chOff x="2543" y="1727"/>
              <a:chExt cx="421" cy="513"/>
            </a:xfrm>
          </p:grpSpPr>
          <p:sp>
            <p:nvSpPr>
              <p:cNvPr id="22619" name="AutoShape 91"/>
              <p:cNvSpPr>
                <a:spLocks noChangeAspect="1" noChangeArrowheads="1" noTextEdit="1"/>
              </p:cNvSpPr>
              <p:nvPr/>
            </p:nvSpPr>
            <p:spPr bwMode="auto">
              <a:xfrm rot="-27667553">
                <a:off x="2499" y="1774"/>
                <a:ext cx="51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BA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auto">
              <a:xfrm rot="-27667553">
                <a:off x="2693" y="1762"/>
                <a:ext cx="271" cy="202"/>
              </a:xfrm>
              <a:custGeom>
                <a:avLst/>
                <a:gdLst>
                  <a:gd name="T0" fmla="*/ 49 w 271"/>
                  <a:gd name="T1" fmla="*/ 0 h 202"/>
                  <a:gd name="T2" fmla="*/ 271 w 271"/>
                  <a:gd name="T3" fmla="*/ 46 h 202"/>
                  <a:gd name="T4" fmla="*/ 156 w 271"/>
                  <a:gd name="T5" fmla="*/ 108 h 202"/>
                  <a:gd name="T6" fmla="*/ 220 w 271"/>
                  <a:gd name="T7" fmla="*/ 202 h 202"/>
                  <a:gd name="T8" fmla="*/ 0 w 271"/>
                  <a:gd name="T9" fmla="*/ 154 h 202"/>
                  <a:gd name="T10" fmla="*/ 49 w 271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02">
                    <a:moveTo>
                      <a:pt x="49" y="0"/>
                    </a:moveTo>
                    <a:lnTo>
                      <a:pt x="271" y="46"/>
                    </a:lnTo>
                    <a:lnTo>
                      <a:pt x="156" y="108"/>
                    </a:lnTo>
                    <a:lnTo>
                      <a:pt x="220" y="202"/>
                    </a:lnTo>
                    <a:lnTo>
                      <a:pt x="0" y="15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auto">
              <a:xfrm rot="-27667553">
                <a:off x="2769" y="2022"/>
                <a:ext cx="124" cy="39"/>
              </a:xfrm>
              <a:custGeom>
                <a:avLst/>
                <a:gdLst>
                  <a:gd name="T0" fmla="*/ 2 w 124"/>
                  <a:gd name="T1" fmla="*/ 0 h 39"/>
                  <a:gd name="T2" fmla="*/ 124 w 124"/>
                  <a:gd name="T3" fmla="*/ 31 h 39"/>
                  <a:gd name="T4" fmla="*/ 122 w 124"/>
                  <a:gd name="T5" fmla="*/ 39 h 39"/>
                  <a:gd name="T6" fmla="*/ 0 w 124"/>
                  <a:gd name="T7" fmla="*/ 8 h 39"/>
                  <a:gd name="T8" fmla="*/ 2 w 12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9">
                    <a:moveTo>
                      <a:pt x="2" y="0"/>
                    </a:moveTo>
                    <a:lnTo>
                      <a:pt x="124" y="31"/>
                    </a:lnTo>
                    <a:lnTo>
                      <a:pt x="122" y="3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3" name="Rectangle 95"/>
              <p:cNvSpPr>
                <a:spLocks noChangeArrowheads="1"/>
              </p:cNvSpPr>
              <p:nvPr/>
            </p:nvSpPr>
            <p:spPr bwMode="auto">
              <a:xfrm>
                <a:off x="2789" y="1838"/>
                <a:ext cx="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75" b="1">
                    <a:solidFill>
                      <a:srgbClr val="1F1A17"/>
                    </a:solidFill>
                    <a:latin typeface="VNI-Helve" pitchFamily="2" charset="0"/>
                  </a:rPr>
                  <a:t>X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24" name="Group 96"/>
            <p:cNvGrpSpPr>
              <a:grpSpLocks/>
            </p:cNvGrpSpPr>
            <p:nvPr/>
          </p:nvGrpSpPr>
          <p:grpSpPr bwMode="auto">
            <a:xfrm>
              <a:off x="3933" y="3008"/>
              <a:ext cx="568" cy="506"/>
              <a:chOff x="2111" y="1727"/>
              <a:chExt cx="568" cy="506"/>
            </a:xfrm>
          </p:grpSpPr>
          <p:sp>
            <p:nvSpPr>
              <p:cNvPr id="22625" name="AutoShape 97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8" name="Freeform 100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29" name="Rectangle 101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9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30" name="Group 102"/>
            <p:cNvGrpSpPr>
              <a:grpSpLocks/>
            </p:cNvGrpSpPr>
            <p:nvPr/>
          </p:nvGrpSpPr>
          <p:grpSpPr bwMode="auto">
            <a:xfrm>
              <a:off x="4221" y="2960"/>
              <a:ext cx="568" cy="506"/>
              <a:chOff x="2111" y="1727"/>
              <a:chExt cx="568" cy="506"/>
            </a:xfrm>
          </p:grpSpPr>
          <p:sp>
            <p:nvSpPr>
              <p:cNvPr id="22631" name="AutoShape 103"/>
              <p:cNvSpPr>
                <a:spLocks noChangeAspect="1" noChangeArrowheads="1" noTextEdit="1"/>
              </p:cNvSpPr>
              <p:nvPr/>
            </p:nvSpPr>
            <p:spPr bwMode="auto">
              <a:xfrm rot="57705366">
                <a:off x="2165" y="1720"/>
                <a:ext cx="459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32" name="Freeform 104"/>
              <p:cNvSpPr>
                <a:spLocks/>
              </p:cNvSpPr>
              <p:nvPr/>
            </p:nvSpPr>
            <p:spPr bwMode="auto">
              <a:xfrm rot="57705366">
                <a:off x="2418" y="2021"/>
                <a:ext cx="110" cy="74"/>
              </a:xfrm>
              <a:custGeom>
                <a:avLst/>
                <a:gdLst>
                  <a:gd name="T0" fmla="*/ 7 w 110"/>
                  <a:gd name="T1" fmla="*/ 0 h 74"/>
                  <a:gd name="T2" fmla="*/ 110 w 110"/>
                  <a:gd name="T3" fmla="*/ 67 h 74"/>
                  <a:gd name="T4" fmla="*/ 103 w 110"/>
                  <a:gd name="T5" fmla="*/ 74 h 74"/>
                  <a:gd name="T6" fmla="*/ 0 w 110"/>
                  <a:gd name="T7" fmla="*/ 6 h 74"/>
                  <a:gd name="T8" fmla="*/ 7 w 11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4">
                    <a:moveTo>
                      <a:pt x="7" y="0"/>
                    </a:moveTo>
                    <a:lnTo>
                      <a:pt x="110" y="67"/>
                    </a:lnTo>
                    <a:lnTo>
                      <a:pt x="103" y="7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D4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33" name="Freeform 105"/>
              <p:cNvSpPr>
                <a:spLocks/>
              </p:cNvSpPr>
              <p:nvPr/>
            </p:nvSpPr>
            <p:spPr bwMode="auto">
              <a:xfrm rot="57705366">
                <a:off x="2340" y="1745"/>
                <a:ext cx="292" cy="263"/>
              </a:xfrm>
              <a:custGeom>
                <a:avLst/>
                <a:gdLst>
                  <a:gd name="T0" fmla="*/ 0 w 292"/>
                  <a:gd name="T1" fmla="*/ 137 h 263"/>
                  <a:gd name="T2" fmla="*/ 103 w 292"/>
                  <a:gd name="T3" fmla="*/ 0 h 263"/>
                  <a:gd name="T4" fmla="*/ 292 w 292"/>
                  <a:gd name="T5" fmla="*/ 121 h 263"/>
                  <a:gd name="T6" fmla="*/ 275 w 292"/>
                  <a:gd name="T7" fmla="*/ 123 h 263"/>
                  <a:gd name="T8" fmla="*/ 261 w 292"/>
                  <a:gd name="T9" fmla="*/ 128 h 263"/>
                  <a:gd name="T10" fmla="*/ 246 w 292"/>
                  <a:gd name="T11" fmla="*/ 132 h 263"/>
                  <a:gd name="T12" fmla="*/ 234 w 292"/>
                  <a:gd name="T13" fmla="*/ 137 h 263"/>
                  <a:gd name="T14" fmla="*/ 222 w 292"/>
                  <a:gd name="T15" fmla="*/ 144 h 263"/>
                  <a:gd name="T16" fmla="*/ 213 w 292"/>
                  <a:gd name="T17" fmla="*/ 150 h 263"/>
                  <a:gd name="T18" fmla="*/ 206 w 292"/>
                  <a:gd name="T19" fmla="*/ 157 h 263"/>
                  <a:gd name="T20" fmla="*/ 198 w 292"/>
                  <a:gd name="T21" fmla="*/ 166 h 263"/>
                  <a:gd name="T22" fmla="*/ 191 w 292"/>
                  <a:gd name="T23" fmla="*/ 175 h 263"/>
                  <a:gd name="T24" fmla="*/ 186 w 292"/>
                  <a:gd name="T25" fmla="*/ 186 h 263"/>
                  <a:gd name="T26" fmla="*/ 184 w 292"/>
                  <a:gd name="T27" fmla="*/ 195 h 263"/>
                  <a:gd name="T28" fmla="*/ 182 w 292"/>
                  <a:gd name="T29" fmla="*/ 209 h 263"/>
                  <a:gd name="T30" fmla="*/ 182 w 292"/>
                  <a:gd name="T31" fmla="*/ 220 h 263"/>
                  <a:gd name="T32" fmla="*/ 184 w 292"/>
                  <a:gd name="T33" fmla="*/ 233 h 263"/>
                  <a:gd name="T34" fmla="*/ 186 w 292"/>
                  <a:gd name="T35" fmla="*/ 247 h 263"/>
                  <a:gd name="T36" fmla="*/ 189 w 292"/>
                  <a:gd name="T37" fmla="*/ 263 h 263"/>
                  <a:gd name="T38" fmla="*/ 0 w 292"/>
                  <a:gd name="T39" fmla="*/ 13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2" h="263">
                    <a:moveTo>
                      <a:pt x="0" y="137"/>
                    </a:moveTo>
                    <a:lnTo>
                      <a:pt x="103" y="0"/>
                    </a:lnTo>
                    <a:lnTo>
                      <a:pt x="292" y="121"/>
                    </a:lnTo>
                    <a:lnTo>
                      <a:pt x="275" y="123"/>
                    </a:lnTo>
                    <a:lnTo>
                      <a:pt x="261" y="128"/>
                    </a:lnTo>
                    <a:lnTo>
                      <a:pt x="246" y="132"/>
                    </a:lnTo>
                    <a:lnTo>
                      <a:pt x="234" y="137"/>
                    </a:lnTo>
                    <a:lnTo>
                      <a:pt x="222" y="144"/>
                    </a:lnTo>
                    <a:lnTo>
                      <a:pt x="213" y="150"/>
                    </a:lnTo>
                    <a:lnTo>
                      <a:pt x="206" y="157"/>
                    </a:lnTo>
                    <a:lnTo>
                      <a:pt x="198" y="166"/>
                    </a:lnTo>
                    <a:lnTo>
                      <a:pt x="191" y="175"/>
                    </a:lnTo>
                    <a:lnTo>
                      <a:pt x="186" y="186"/>
                    </a:lnTo>
                    <a:lnTo>
                      <a:pt x="184" y="195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4" y="233"/>
                    </a:lnTo>
                    <a:lnTo>
                      <a:pt x="186" y="247"/>
                    </a:lnTo>
                    <a:lnTo>
                      <a:pt x="189" y="26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34" name="Freeform 106"/>
              <p:cNvSpPr>
                <a:spLocks noEditPoints="1"/>
              </p:cNvSpPr>
              <p:nvPr/>
            </p:nvSpPr>
            <p:spPr bwMode="auto">
              <a:xfrm rot="57705366">
                <a:off x="2332" y="1742"/>
                <a:ext cx="303" cy="274"/>
              </a:xfrm>
              <a:custGeom>
                <a:avLst/>
                <a:gdLst>
                  <a:gd name="T0" fmla="*/ 105 w 303"/>
                  <a:gd name="T1" fmla="*/ 2 h 274"/>
                  <a:gd name="T2" fmla="*/ 12 w 303"/>
                  <a:gd name="T3" fmla="*/ 146 h 274"/>
                  <a:gd name="T4" fmla="*/ 105 w 303"/>
                  <a:gd name="T5" fmla="*/ 2 h 274"/>
                  <a:gd name="T6" fmla="*/ 112 w 303"/>
                  <a:gd name="T7" fmla="*/ 2 h 274"/>
                  <a:gd name="T8" fmla="*/ 105 w 303"/>
                  <a:gd name="T9" fmla="*/ 2 h 274"/>
                  <a:gd name="T10" fmla="*/ 303 w 303"/>
                  <a:gd name="T11" fmla="*/ 124 h 274"/>
                  <a:gd name="T12" fmla="*/ 107 w 303"/>
                  <a:gd name="T13" fmla="*/ 9 h 274"/>
                  <a:gd name="T14" fmla="*/ 303 w 303"/>
                  <a:gd name="T15" fmla="*/ 124 h 274"/>
                  <a:gd name="T16" fmla="*/ 299 w 303"/>
                  <a:gd name="T17" fmla="*/ 128 h 274"/>
                  <a:gd name="T18" fmla="*/ 301 w 303"/>
                  <a:gd name="T19" fmla="*/ 133 h 274"/>
                  <a:gd name="T20" fmla="*/ 244 w 303"/>
                  <a:gd name="T21" fmla="*/ 148 h 274"/>
                  <a:gd name="T22" fmla="*/ 225 w 303"/>
                  <a:gd name="T23" fmla="*/ 160 h 274"/>
                  <a:gd name="T24" fmla="*/ 208 w 303"/>
                  <a:gd name="T25" fmla="*/ 175 h 274"/>
                  <a:gd name="T26" fmla="*/ 208 w 303"/>
                  <a:gd name="T27" fmla="*/ 162 h 274"/>
                  <a:gd name="T28" fmla="*/ 227 w 303"/>
                  <a:gd name="T29" fmla="*/ 146 h 274"/>
                  <a:gd name="T30" fmla="*/ 251 w 303"/>
                  <a:gd name="T31" fmla="*/ 135 h 274"/>
                  <a:gd name="T32" fmla="*/ 282 w 303"/>
                  <a:gd name="T33" fmla="*/ 126 h 274"/>
                  <a:gd name="T34" fmla="*/ 301 w 303"/>
                  <a:gd name="T35" fmla="*/ 133 h 274"/>
                  <a:gd name="T36" fmla="*/ 203 w 303"/>
                  <a:gd name="T37" fmla="*/ 184 h 274"/>
                  <a:gd name="T38" fmla="*/ 196 w 303"/>
                  <a:gd name="T39" fmla="*/ 204 h 274"/>
                  <a:gd name="T40" fmla="*/ 196 w 303"/>
                  <a:gd name="T41" fmla="*/ 240 h 274"/>
                  <a:gd name="T42" fmla="*/ 191 w 303"/>
                  <a:gd name="T43" fmla="*/ 270 h 274"/>
                  <a:gd name="T44" fmla="*/ 186 w 303"/>
                  <a:gd name="T45" fmla="*/ 240 h 274"/>
                  <a:gd name="T46" fmla="*/ 184 w 303"/>
                  <a:gd name="T47" fmla="*/ 213 h 274"/>
                  <a:gd name="T48" fmla="*/ 189 w 303"/>
                  <a:gd name="T49" fmla="*/ 191 h 274"/>
                  <a:gd name="T50" fmla="*/ 201 w 303"/>
                  <a:gd name="T51" fmla="*/ 171 h 274"/>
                  <a:gd name="T52" fmla="*/ 201 w 303"/>
                  <a:gd name="T53" fmla="*/ 267 h 274"/>
                  <a:gd name="T54" fmla="*/ 196 w 303"/>
                  <a:gd name="T55" fmla="*/ 270 h 274"/>
                  <a:gd name="T56" fmla="*/ 193 w 303"/>
                  <a:gd name="T57" fmla="*/ 274 h 274"/>
                  <a:gd name="T58" fmla="*/ 9 w 303"/>
                  <a:gd name="T59" fmla="*/ 139 h 274"/>
                  <a:gd name="T60" fmla="*/ 193 w 303"/>
                  <a:gd name="T61" fmla="*/ 274 h 274"/>
                  <a:gd name="T62" fmla="*/ 0 w 303"/>
                  <a:gd name="T63" fmla="*/ 144 h 274"/>
                  <a:gd name="T64" fmla="*/ 7 w 303"/>
                  <a:gd name="T65" fmla="*/ 14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274">
                    <a:moveTo>
                      <a:pt x="2" y="142"/>
                    </a:moveTo>
                    <a:lnTo>
                      <a:pt x="105" y="2"/>
                    </a:lnTo>
                    <a:lnTo>
                      <a:pt x="115" y="9"/>
                    </a:lnTo>
                    <a:lnTo>
                      <a:pt x="12" y="146"/>
                    </a:lnTo>
                    <a:lnTo>
                      <a:pt x="2" y="142"/>
                    </a:lnTo>
                    <a:close/>
                    <a:moveTo>
                      <a:pt x="105" y="2"/>
                    </a:moveTo>
                    <a:lnTo>
                      <a:pt x="107" y="0"/>
                    </a:lnTo>
                    <a:lnTo>
                      <a:pt x="112" y="2"/>
                    </a:lnTo>
                    <a:lnTo>
                      <a:pt x="110" y="7"/>
                    </a:lnTo>
                    <a:lnTo>
                      <a:pt x="105" y="2"/>
                    </a:lnTo>
                    <a:close/>
                    <a:moveTo>
                      <a:pt x="112" y="2"/>
                    </a:moveTo>
                    <a:lnTo>
                      <a:pt x="303" y="124"/>
                    </a:lnTo>
                    <a:lnTo>
                      <a:pt x="296" y="133"/>
                    </a:lnTo>
                    <a:lnTo>
                      <a:pt x="107" y="9"/>
                    </a:lnTo>
                    <a:lnTo>
                      <a:pt x="112" y="2"/>
                    </a:lnTo>
                    <a:close/>
                    <a:moveTo>
                      <a:pt x="303" y="124"/>
                    </a:moveTo>
                    <a:lnTo>
                      <a:pt x="301" y="133"/>
                    </a:lnTo>
                    <a:lnTo>
                      <a:pt x="299" y="128"/>
                    </a:lnTo>
                    <a:lnTo>
                      <a:pt x="303" y="124"/>
                    </a:lnTo>
                    <a:close/>
                    <a:moveTo>
                      <a:pt x="301" y="133"/>
                    </a:moveTo>
                    <a:lnTo>
                      <a:pt x="270" y="139"/>
                    </a:lnTo>
                    <a:lnTo>
                      <a:pt x="244" y="148"/>
                    </a:lnTo>
                    <a:lnTo>
                      <a:pt x="234" y="155"/>
                    </a:lnTo>
                    <a:lnTo>
                      <a:pt x="225" y="160"/>
                    </a:lnTo>
                    <a:lnTo>
                      <a:pt x="215" y="169"/>
                    </a:lnTo>
                    <a:lnTo>
                      <a:pt x="208" y="175"/>
                    </a:lnTo>
                    <a:lnTo>
                      <a:pt x="201" y="171"/>
                    </a:lnTo>
                    <a:lnTo>
                      <a:pt x="208" y="162"/>
                    </a:lnTo>
                    <a:lnTo>
                      <a:pt x="217" y="153"/>
                    </a:lnTo>
                    <a:lnTo>
                      <a:pt x="227" y="146"/>
                    </a:lnTo>
                    <a:lnTo>
                      <a:pt x="239" y="139"/>
                    </a:lnTo>
                    <a:lnTo>
                      <a:pt x="251" y="135"/>
                    </a:lnTo>
                    <a:lnTo>
                      <a:pt x="265" y="130"/>
                    </a:lnTo>
                    <a:lnTo>
                      <a:pt x="282" y="126"/>
                    </a:lnTo>
                    <a:lnTo>
                      <a:pt x="299" y="124"/>
                    </a:lnTo>
                    <a:lnTo>
                      <a:pt x="301" y="133"/>
                    </a:lnTo>
                    <a:close/>
                    <a:moveTo>
                      <a:pt x="208" y="175"/>
                    </a:moveTo>
                    <a:lnTo>
                      <a:pt x="203" y="184"/>
                    </a:lnTo>
                    <a:lnTo>
                      <a:pt x="198" y="193"/>
                    </a:lnTo>
                    <a:lnTo>
                      <a:pt x="196" y="204"/>
                    </a:lnTo>
                    <a:lnTo>
                      <a:pt x="193" y="216"/>
                    </a:lnTo>
                    <a:lnTo>
                      <a:pt x="196" y="240"/>
                    </a:lnTo>
                    <a:lnTo>
                      <a:pt x="201" y="267"/>
                    </a:lnTo>
                    <a:lnTo>
                      <a:pt x="191" y="270"/>
                    </a:lnTo>
                    <a:lnTo>
                      <a:pt x="189" y="256"/>
                    </a:lnTo>
                    <a:lnTo>
                      <a:pt x="186" y="240"/>
                    </a:lnTo>
                    <a:lnTo>
                      <a:pt x="184" y="227"/>
                    </a:lnTo>
                    <a:lnTo>
                      <a:pt x="184" y="213"/>
                    </a:lnTo>
                    <a:lnTo>
                      <a:pt x="186" y="202"/>
                    </a:lnTo>
                    <a:lnTo>
                      <a:pt x="189" y="191"/>
                    </a:lnTo>
                    <a:lnTo>
                      <a:pt x="193" y="180"/>
                    </a:lnTo>
                    <a:lnTo>
                      <a:pt x="201" y="171"/>
                    </a:lnTo>
                    <a:lnTo>
                      <a:pt x="208" y="175"/>
                    </a:lnTo>
                    <a:close/>
                    <a:moveTo>
                      <a:pt x="201" y="267"/>
                    </a:moveTo>
                    <a:lnTo>
                      <a:pt x="193" y="274"/>
                    </a:lnTo>
                    <a:lnTo>
                      <a:pt x="196" y="270"/>
                    </a:lnTo>
                    <a:lnTo>
                      <a:pt x="201" y="267"/>
                    </a:lnTo>
                    <a:close/>
                    <a:moveTo>
                      <a:pt x="193" y="274"/>
                    </a:moveTo>
                    <a:lnTo>
                      <a:pt x="5" y="148"/>
                    </a:lnTo>
                    <a:lnTo>
                      <a:pt x="9" y="139"/>
                    </a:lnTo>
                    <a:lnTo>
                      <a:pt x="198" y="265"/>
                    </a:lnTo>
                    <a:lnTo>
                      <a:pt x="193" y="274"/>
                    </a:lnTo>
                    <a:close/>
                    <a:moveTo>
                      <a:pt x="5" y="148"/>
                    </a:moveTo>
                    <a:lnTo>
                      <a:pt x="0" y="144"/>
                    </a:lnTo>
                    <a:lnTo>
                      <a:pt x="2" y="142"/>
                    </a:lnTo>
                    <a:lnTo>
                      <a:pt x="7" y="144"/>
                    </a:lnTo>
                    <a:lnTo>
                      <a:pt x="5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35" name="Rectangle 107"/>
              <p:cNvSpPr>
                <a:spLocks noChangeArrowheads="1"/>
              </p:cNvSpPr>
              <p:nvPr/>
            </p:nvSpPr>
            <p:spPr bwMode="auto">
              <a:xfrm>
                <a:off x="2440" y="1823"/>
                <a:ext cx="9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U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36" name="Group 108"/>
            <p:cNvGrpSpPr>
              <a:grpSpLocks/>
            </p:cNvGrpSpPr>
            <p:nvPr/>
          </p:nvGrpSpPr>
          <p:grpSpPr bwMode="auto">
            <a:xfrm>
              <a:off x="4557" y="2864"/>
              <a:ext cx="420" cy="656"/>
              <a:chOff x="1920" y="1584"/>
              <a:chExt cx="420" cy="656"/>
            </a:xfrm>
          </p:grpSpPr>
          <p:sp>
            <p:nvSpPr>
              <p:cNvPr id="22637" name="AutoShape 109"/>
              <p:cNvSpPr>
                <a:spLocks noChangeAspect="1" noChangeArrowheads="1" noTextEdit="1"/>
              </p:cNvSpPr>
              <p:nvPr/>
            </p:nvSpPr>
            <p:spPr bwMode="auto">
              <a:xfrm rot="37435342">
                <a:off x="1802" y="1702"/>
                <a:ext cx="656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8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39" name="Freeform 111"/>
              <p:cNvSpPr>
                <a:spLocks/>
              </p:cNvSpPr>
              <p:nvPr/>
            </p:nvSpPr>
            <p:spPr bwMode="auto">
              <a:xfrm rot="37435342">
                <a:off x="2020" y="1671"/>
                <a:ext cx="376" cy="209"/>
              </a:xfrm>
              <a:custGeom>
                <a:avLst/>
                <a:gdLst>
                  <a:gd name="T0" fmla="*/ 24 w 376"/>
                  <a:gd name="T1" fmla="*/ 0 h 209"/>
                  <a:gd name="T2" fmla="*/ 182 w 376"/>
                  <a:gd name="T3" fmla="*/ 20 h 209"/>
                  <a:gd name="T4" fmla="*/ 196 w 376"/>
                  <a:gd name="T5" fmla="*/ 49 h 209"/>
                  <a:gd name="T6" fmla="*/ 220 w 376"/>
                  <a:gd name="T7" fmla="*/ 24 h 209"/>
                  <a:gd name="T8" fmla="*/ 311 w 376"/>
                  <a:gd name="T9" fmla="*/ 33 h 209"/>
                  <a:gd name="T10" fmla="*/ 328 w 376"/>
                  <a:gd name="T11" fmla="*/ 42 h 209"/>
                  <a:gd name="T12" fmla="*/ 342 w 376"/>
                  <a:gd name="T13" fmla="*/ 54 h 209"/>
                  <a:gd name="T14" fmla="*/ 352 w 376"/>
                  <a:gd name="T15" fmla="*/ 65 h 209"/>
                  <a:gd name="T16" fmla="*/ 361 w 376"/>
                  <a:gd name="T17" fmla="*/ 76 h 209"/>
                  <a:gd name="T18" fmla="*/ 368 w 376"/>
                  <a:gd name="T19" fmla="*/ 87 h 209"/>
                  <a:gd name="T20" fmla="*/ 373 w 376"/>
                  <a:gd name="T21" fmla="*/ 101 h 209"/>
                  <a:gd name="T22" fmla="*/ 376 w 376"/>
                  <a:gd name="T23" fmla="*/ 112 h 209"/>
                  <a:gd name="T24" fmla="*/ 376 w 376"/>
                  <a:gd name="T25" fmla="*/ 125 h 209"/>
                  <a:gd name="T26" fmla="*/ 376 w 376"/>
                  <a:gd name="T27" fmla="*/ 139 h 209"/>
                  <a:gd name="T28" fmla="*/ 371 w 376"/>
                  <a:gd name="T29" fmla="*/ 150 h 209"/>
                  <a:gd name="T30" fmla="*/ 364 w 376"/>
                  <a:gd name="T31" fmla="*/ 161 h 209"/>
                  <a:gd name="T32" fmla="*/ 356 w 376"/>
                  <a:gd name="T33" fmla="*/ 173 h 209"/>
                  <a:gd name="T34" fmla="*/ 345 w 376"/>
                  <a:gd name="T35" fmla="*/ 184 h 209"/>
                  <a:gd name="T36" fmla="*/ 333 w 376"/>
                  <a:gd name="T37" fmla="*/ 193 h 209"/>
                  <a:gd name="T38" fmla="*/ 316 w 376"/>
                  <a:gd name="T39" fmla="*/ 202 h 209"/>
                  <a:gd name="T40" fmla="*/ 299 w 376"/>
                  <a:gd name="T41" fmla="*/ 209 h 209"/>
                  <a:gd name="T42" fmla="*/ 201 w 376"/>
                  <a:gd name="T43" fmla="*/ 204 h 209"/>
                  <a:gd name="T44" fmla="*/ 179 w 376"/>
                  <a:gd name="T45" fmla="*/ 159 h 209"/>
                  <a:gd name="T46" fmla="*/ 158 w 376"/>
                  <a:gd name="T47" fmla="*/ 193 h 209"/>
                  <a:gd name="T48" fmla="*/ 0 w 376"/>
                  <a:gd name="T49" fmla="*/ 170 h 209"/>
                  <a:gd name="T50" fmla="*/ 24 w 376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6" h="209">
                    <a:moveTo>
                      <a:pt x="24" y="0"/>
                    </a:moveTo>
                    <a:lnTo>
                      <a:pt x="182" y="20"/>
                    </a:lnTo>
                    <a:lnTo>
                      <a:pt x="196" y="49"/>
                    </a:lnTo>
                    <a:lnTo>
                      <a:pt x="220" y="24"/>
                    </a:lnTo>
                    <a:lnTo>
                      <a:pt x="311" y="33"/>
                    </a:lnTo>
                    <a:lnTo>
                      <a:pt x="328" y="42"/>
                    </a:lnTo>
                    <a:lnTo>
                      <a:pt x="342" y="54"/>
                    </a:lnTo>
                    <a:lnTo>
                      <a:pt x="352" y="65"/>
                    </a:lnTo>
                    <a:lnTo>
                      <a:pt x="361" y="76"/>
                    </a:lnTo>
                    <a:lnTo>
                      <a:pt x="368" y="87"/>
                    </a:lnTo>
                    <a:lnTo>
                      <a:pt x="373" y="101"/>
                    </a:lnTo>
                    <a:lnTo>
                      <a:pt x="376" y="112"/>
                    </a:lnTo>
                    <a:lnTo>
                      <a:pt x="376" y="125"/>
                    </a:lnTo>
                    <a:lnTo>
                      <a:pt x="376" y="139"/>
                    </a:lnTo>
                    <a:lnTo>
                      <a:pt x="371" y="150"/>
                    </a:lnTo>
                    <a:lnTo>
                      <a:pt x="364" y="161"/>
                    </a:lnTo>
                    <a:lnTo>
                      <a:pt x="356" y="173"/>
                    </a:lnTo>
                    <a:lnTo>
                      <a:pt x="345" y="184"/>
                    </a:lnTo>
                    <a:lnTo>
                      <a:pt x="333" y="193"/>
                    </a:lnTo>
                    <a:lnTo>
                      <a:pt x="316" y="202"/>
                    </a:lnTo>
                    <a:lnTo>
                      <a:pt x="299" y="209"/>
                    </a:lnTo>
                    <a:lnTo>
                      <a:pt x="201" y="204"/>
                    </a:lnTo>
                    <a:lnTo>
                      <a:pt x="179" y="159"/>
                    </a:lnTo>
                    <a:lnTo>
                      <a:pt x="158" y="193"/>
                    </a:lnTo>
                    <a:lnTo>
                      <a:pt x="0" y="170"/>
                    </a:lnTo>
                    <a:lnTo>
                      <a:pt x="24" y="0"/>
                    </a:lnTo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40" name="Freeform 112"/>
              <p:cNvSpPr>
                <a:spLocks/>
              </p:cNvSpPr>
              <p:nvPr/>
            </p:nvSpPr>
            <p:spPr bwMode="auto">
              <a:xfrm rot="37435342">
                <a:off x="2149" y="2005"/>
                <a:ext cx="125" cy="29"/>
              </a:xfrm>
              <a:custGeom>
                <a:avLst/>
                <a:gdLst>
                  <a:gd name="T0" fmla="*/ 3 w 125"/>
                  <a:gd name="T1" fmla="*/ 0 h 29"/>
                  <a:gd name="T2" fmla="*/ 125 w 125"/>
                  <a:gd name="T3" fmla="*/ 20 h 29"/>
                  <a:gd name="T4" fmla="*/ 125 w 125"/>
                  <a:gd name="T5" fmla="*/ 29 h 29"/>
                  <a:gd name="T6" fmla="*/ 0 w 125"/>
                  <a:gd name="T7" fmla="*/ 9 h 29"/>
                  <a:gd name="T8" fmla="*/ 3 w 1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">
                    <a:moveTo>
                      <a:pt x="3" y="0"/>
                    </a:moveTo>
                    <a:lnTo>
                      <a:pt x="125" y="20"/>
                    </a:lnTo>
                    <a:lnTo>
                      <a:pt x="125" y="29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41" name="Rectangle 113"/>
              <p:cNvSpPr>
                <a:spLocks noChangeArrowheads="1"/>
              </p:cNvSpPr>
              <p:nvPr/>
            </p:nvSpPr>
            <p:spPr bwMode="auto">
              <a:xfrm>
                <a:off x="2176" y="1635"/>
                <a:ext cx="8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A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42" name="Group 114"/>
            <p:cNvGrpSpPr>
              <a:grpSpLocks/>
            </p:cNvGrpSpPr>
            <p:nvPr/>
          </p:nvGrpSpPr>
          <p:grpSpPr bwMode="auto">
            <a:xfrm>
              <a:off x="4749" y="2768"/>
              <a:ext cx="579" cy="602"/>
              <a:chOff x="2735" y="1681"/>
              <a:chExt cx="579" cy="602"/>
            </a:xfrm>
          </p:grpSpPr>
          <p:sp>
            <p:nvSpPr>
              <p:cNvPr id="22643" name="AutoShape 115"/>
              <p:cNvSpPr>
                <a:spLocks noChangeAspect="1" noChangeArrowheads="1" noTextEdit="1"/>
              </p:cNvSpPr>
              <p:nvPr/>
            </p:nvSpPr>
            <p:spPr bwMode="auto">
              <a:xfrm rot="79290249">
                <a:off x="2743" y="1712"/>
                <a:ext cx="563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44" name="Freeform 116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4D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45" name="Freeform 117"/>
              <p:cNvSpPr>
                <a:spLocks/>
              </p:cNvSpPr>
              <p:nvPr/>
            </p:nvSpPr>
            <p:spPr bwMode="auto">
              <a:xfrm rot="79290249">
                <a:off x="2912" y="1728"/>
                <a:ext cx="384" cy="290"/>
              </a:xfrm>
              <a:custGeom>
                <a:avLst/>
                <a:gdLst>
                  <a:gd name="T0" fmla="*/ 91 w 384"/>
                  <a:gd name="T1" fmla="*/ 0 h 290"/>
                  <a:gd name="T2" fmla="*/ 230 w 384"/>
                  <a:gd name="T3" fmla="*/ 76 h 290"/>
                  <a:gd name="T4" fmla="*/ 228 w 384"/>
                  <a:gd name="T5" fmla="*/ 119 h 290"/>
                  <a:gd name="T6" fmla="*/ 271 w 384"/>
                  <a:gd name="T7" fmla="*/ 97 h 290"/>
                  <a:gd name="T8" fmla="*/ 350 w 384"/>
                  <a:gd name="T9" fmla="*/ 144 h 290"/>
                  <a:gd name="T10" fmla="*/ 384 w 384"/>
                  <a:gd name="T11" fmla="*/ 267 h 290"/>
                  <a:gd name="T12" fmla="*/ 266 w 384"/>
                  <a:gd name="T13" fmla="*/ 290 h 290"/>
                  <a:gd name="T14" fmla="*/ 178 w 384"/>
                  <a:gd name="T15" fmla="*/ 242 h 290"/>
                  <a:gd name="T16" fmla="*/ 175 w 384"/>
                  <a:gd name="T17" fmla="*/ 209 h 290"/>
                  <a:gd name="T18" fmla="*/ 144 w 384"/>
                  <a:gd name="T19" fmla="*/ 222 h 290"/>
                  <a:gd name="T20" fmla="*/ 0 w 384"/>
                  <a:gd name="T21" fmla="*/ 144 h 290"/>
                  <a:gd name="T22" fmla="*/ 91 w 384"/>
                  <a:gd name="T2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290">
                    <a:moveTo>
                      <a:pt x="91" y="0"/>
                    </a:moveTo>
                    <a:lnTo>
                      <a:pt x="230" y="76"/>
                    </a:lnTo>
                    <a:lnTo>
                      <a:pt x="228" y="119"/>
                    </a:lnTo>
                    <a:lnTo>
                      <a:pt x="271" y="97"/>
                    </a:lnTo>
                    <a:lnTo>
                      <a:pt x="350" y="144"/>
                    </a:lnTo>
                    <a:lnTo>
                      <a:pt x="384" y="267"/>
                    </a:lnTo>
                    <a:lnTo>
                      <a:pt x="266" y="290"/>
                    </a:lnTo>
                    <a:lnTo>
                      <a:pt x="178" y="242"/>
                    </a:lnTo>
                    <a:lnTo>
                      <a:pt x="175" y="209"/>
                    </a:lnTo>
                    <a:lnTo>
                      <a:pt x="144" y="222"/>
                    </a:lnTo>
                    <a:lnTo>
                      <a:pt x="0" y="14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46" name="Freeform 118"/>
              <p:cNvSpPr>
                <a:spLocks/>
              </p:cNvSpPr>
              <p:nvPr/>
            </p:nvSpPr>
            <p:spPr bwMode="auto">
              <a:xfrm rot="79290249">
                <a:off x="3061" y="2065"/>
                <a:ext cx="110" cy="72"/>
              </a:xfrm>
              <a:custGeom>
                <a:avLst/>
                <a:gdLst>
                  <a:gd name="T0" fmla="*/ 5 w 110"/>
                  <a:gd name="T1" fmla="*/ 0 h 72"/>
                  <a:gd name="T2" fmla="*/ 110 w 110"/>
                  <a:gd name="T3" fmla="*/ 65 h 72"/>
                  <a:gd name="T4" fmla="*/ 105 w 110"/>
                  <a:gd name="T5" fmla="*/ 72 h 72"/>
                  <a:gd name="T6" fmla="*/ 0 w 110"/>
                  <a:gd name="T7" fmla="*/ 9 h 72"/>
                  <a:gd name="T8" fmla="*/ 5 w 11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2">
                    <a:moveTo>
                      <a:pt x="5" y="0"/>
                    </a:moveTo>
                    <a:lnTo>
                      <a:pt x="110" y="65"/>
                    </a:lnTo>
                    <a:lnTo>
                      <a:pt x="105" y="72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47" name="Rectangle 119"/>
              <p:cNvSpPr>
                <a:spLocks noChangeArrowheads="1"/>
              </p:cNvSpPr>
              <p:nvPr/>
            </p:nvSpPr>
            <p:spPr bwMode="auto">
              <a:xfrm>
                <a:off x="3065" y="1710"/>
                <a:ext cx="1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50" b="1">
                    <a:solidFill>
                      <a:srgbClr val="1F1A17"/>
                    </a:solidFill>
                    <a:latin typeface="VNI-Helve" pitchFamily="2" charset="0"/>
                  </a:rPr>
                  <a:t>G</a:t>
                </a:r>
                <a:endParaRPr lang="en-US" sz="2100">
                  <a:latin typeface="VNI-Times" pitchFamily="2" charset="0"/>
                </a:endParaRPr>
              </a:p>
            </p:txBody>
          </p:sp>
        </p:grpSp>
        <p:grpSp>
          <p:nvGrpSpPr>
            <p:cNvPr id="22648" name="Group 120"/>
            <p:cNvGrpSpPr>
              <a:grpSpLocks noChangeAspect="1"/>
            </p:cNvGrpSpPr>
            <p:nvPr/>
          </p:nvGrpSpPr>
          <p:grpSpPr bwMode="auto">
            <a:xfrm rot="15044801">
              <a:off x="2000" y="640"/>
              <a:ext cx="1808" cy="5616"/>
              <a:chOff x="2112" y="380"/>
              <a:chExt cx="1554" cy="3556"/>
            </a:xfrm>
          </p:grpSpPr>
          <p:sp>
            <p:nvSpPr>
              <p:cNvPr id="22649" name="AutoShape 121"/>
              <p:cNvSpPr>
                <a:spLocks noChangeAspect="1" noChangeArrowheads="1" noTextEdit="1"/>
              </p:cNvSpPr>
              <p:nvPr/>
            </p:nvSpPr>
            <p:spPr bwMode="auto">
              <a:xfrm>
                <a:off x="2112" y="380"/>
                <a:ext cx="1554" cy="3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50" name="Freeform 122"/>
              <p:cNvSpPr>
                <a:spLocks/>
              </p:cNvSpPr>
              <p:nvPr/>
            </p:nvSpPr>
            <p:spPr bwMode="auto">
              <a:xfrm>
                <a:off x="2129" y="396"/>
                <a:ext cx="1520" cy="3524"/>
              </a:xfrm>
              <a:custGeom>
                <a:avLst/>
                <a:gdLst>
                  <a:gd name="T0" fmla="*/ 244 w 1520"/>
                  <a:gd name="T1" fmla="*/ 3475 h 3524"/>
                  <a:gd name="T2" fmla="*/ 210 w 1520"/>
                  <a:gd name="T3" fmla="*/ 3502 h 3524"/>
                  <a:gd name="T4" fmla="*/ 172 w 1520"/>
                  <a:gd name="T5" fmla="*/ 3520 h 3524"/>
                  <a:gd name="T6" fmla="*/ 134 w 1520"/>
                  <a:gd name="T7" fmla="*/ 3524 h 3524"/>
                  <a:gd name="T8" fmla="*/ 98 w 1520"/>
                  <a:gd name="T9" fmla="*/ 3518 h 3524"/>
                  <a:gd name="T10" fmla="*/ 64 w 1520"/>
                  <a:gd name="T11" fmla="*/ 3495 h 3524"/>
                  <a:gd name="T12" fmla="*/ 33 w 1520"/>
                  <a:gd name="T13" fmla="*/ 3455 h 3524"/>
                  <a:gd name="T14" fmla="*/ 9 w 1520"/>
                  <a:gd name="T15" fmla="*/ 3401 h 3524"/>
                  <a:gd name="T16" fmla="*/ 12 w 1520"/>
                  <a:gd name="T17" fmla="*/ 3246 h 3524"/>
                  <a:gd name="T18" fmla="*/ 45 w 1520"/>
                  <a:gd name="T19" fmla="*/ 3018 h 3524"/>
                  <a:gd name="T20" fmla="*/ 83 w 1520"/>
                  <a:gd name="T21" fmla="*/ 2796 h 3524"/>
                  <a:gd name="T22" fmla="*/ 129 w 1520"/>
                  <a:gd name="T23" fmla="*/ 2578 h 3524"/>
                  <a:gd name="T24" fmla="*/ 179 w 1520"/>
                  <a:gd name="T25" fmla="*/ 2370 h 3524"/>
                  <a:gd name="T26" fmla="*/ 236 w 1520"/>
                  <a:gd name="T27" fmla="*/ 2163 h 3524"/>
                  <a:gd name="T28" fmla="*/ 299 w 1520"/>
                  <a:gd name="T29" fmla="*/ 1962 h 3524"/>
                  <a:gd name="T30" fmla="*/ 370 w 1520"/>
                  <a:gd name="T31" fmla="*/ 1764 h 3524"/>
                  <a:gd name="T32" fmla="*/ 447 w 1520"/>
                  <a:gd name="T33" fmla="*/ 1567 h 3524"/>
                  <a:gd name="T34" fmla="*/ 533 w 1520"/>
                  <a:gd name="T35" fmla="*/ 1370 h 3524"/>
                  <a:gd name="T36" fmla="*/ 626 w 1520"/>
                  <a:gd name="T37" fmla="*/ 1175 h 3524"/>
                  <a:gd name="T38" fmla="*/ 727 w 1520"/>
                  <a:gd name="T39" fmla="*/ 977 h 3524"/>
                  <a:gd name="T40" fmla="*/ 834 w 1520"/>
                  <a:gd name="T41" fmla="*/ 778 h 3524"/>
                  <a:gd name="T42" fmla="*/ 951 w 1520"/>
                  <a:gd name="T43" fmla="*/ 576 h 3524"/>
                  <a:gd name="T44" fmla="*/ 1145 w 1520"/>
                  <a:gd name="T45" fmla="*/ 267 h 3524"/>
                  <a:gd name="T46" fmla="*/ 1307 w 1520"/>
                  <a:gd name="T47" fmla="*/ 36 h 3524"/>
                  <a:gd name="T48" fmla="*/ 1353 w 1520"/>
                  <a:gd name="T49" fmla="*/ 11 h 3524"/>
                  <a:gd name="T50" fmla="*/ 1396 w 1520"/>
                  <a:gd name="T51" fmla="*/ 0 h 3524"/>
                  <a:gd name="T52" fmla="*/ 1434 w 1520"/>
                  <a:gd name="T53" fmla="*/ 2 h 3524"/>
                  <a:gd name="T54" fmla="*/ 1465 w 1520"/>
                  <a:gd name="T55" fmla="*/ 18 h 3524"/>
                  <a:gd name="T56" fmla="*/ 1489 w 1520"/>
                  <a:gd name="T57" fmla="*/ 47 h 3524"/>
                  <a:gd name="T58" fmla="*/ 1508 w 1520"/>
                  <a:gd name="T59" fmla="*/ 87 h 3524"/>
                  <a:gd name="T60" fmla="*/ 1518 w 1520"/>
                  <a:gd name="T61" fmla="*/ 139 h 3524"/>
                  <a:gd name="T62" fmla="*/ 1386 w 1520"/>
                  <a:gd name="T63" fmla="*/ 385 h 3524"/>
                  <a:gd name="T64" fmla="*/ 1200 w 1520"/>
                  <a:gd name="T65" fmla="*/ 695 h 3524"/>
                  <a:gd name="T66" fmla="*/ 1088 w 1520"/>
                  <a:gd name="T67" fmla="*/ 892 h 3524"/>
                  <a:gd name="T68" fmla="*/ 982 w 1520"/>
                  <a:gd name="T69" fmla="*/ 1085 h 3524"/>
                  <a:gd name="T70" fmla="*/ 887 w 1520"/>
                  <a:gd name="T71" fmla="*/ 1275 h 3524"/>
                  <a:gd name="T72" fmla="*/ 798 w 1520"/>
                  <a:gd name="T73" fmla="*/ 1466 h 3524"/>
                  <a:gd name="T74" fmla="*/ 719 w 1520"/>
                  <a:gd name="T75" fmla="*/ 1654 h 3524"/>
                  <a:gd name="T76" fmla="*/ 643 w 1520"/>
                  <a:gd name="T77" fmla="*/ 1845 h 3524"/>
                  <a:gd name="T78" fmla="*/ 576 w 1520"/>
                  <a:gd name="T79" fmla="*/ 2038 h 3524"/>
                  <a:gd name="T80" fmla="*/ 514 w 1520"/>
                  <a:gd name="T81" fmla="*/ 2235 h 3524"/>
                  <a:gd name="T82" fmla="*/ 459 w 1520"/>
                  <a:gd name="T83" fmla="*/ 2437 h 3524"/>
                  <a:gd name="T84" fmla="*/ 406 w 1520"/>
                  <a:gd name="T85" fmla="*/ 2648 h 3524"/>
                  <a:gd name="T86" fmla="*/ 361 w 1520"/>
                  <a:gd name="T87" fmla="*/ 2865 h 3524"/>
                  <a:gd name="T88" fmla="*/ 318 w 1520"/>
                  <a:gd name="T89" fmla="*/ 3094 h 3524"/>
                  <a:gd name="T90" fmla="*/ 279 w 1520"/>
                  <a:gd name="T91" fmla="*/ 3331 h 3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20" h="3524">
                    <a:moveTo>
                      <a:pt x="260" y="3457"/>
                    </a:moveTo>
                    <a:lnTo>
                      <a:pt x="244" y="3475"/>
                    </a:lnTo>
                    <a:lnTo>
                      <a:pt x="227" y="3491"/>
                    </a:lnTo>
                    <a:lnTo>
                      <a:pt x="210" y="3502"/>
                    </a:lnTo>
                    <a:lnTo>
                      <a:pt x="191" y="3513"/>
                    </a:lnTo>
                    <a:lnTo>
                      <a:pt x="172" y="3520"/>
                    </a:lnTo>
                    <a:lnTo>
                      <a:pt x="153" y="3524"/>
                    </a:lnTo>
                    <a:lnTo>
                      <a:pt x="134" y="3524"/>
                    </a:lnTo>
                    <a:lnTo>
                      <a:pt x="117" y="3522"/>
                    </a:lnTo>
                    <a:lnTo>
                      <a:pt x="98" y="3518"/>
                    </a:lnTo>
                    <a:lnTo>
                      <a:pt x="81" y="3509"/>
                    </a:lnTo>
                    <a:lnTo>
                      <a:pt x="64" y="3495"/>
                    </a:lnTo>
                    <a:lnTo>
                      <a:pt x="48" y="3477"/>
                    </a:lnTo>
                    <a:lnTo>
                      <a:pt x="33" y="3455"/>
                    </a:lnTo>
                    <a:lnTo>
                      <a:pt x="21" y="3430"/>
                    </a:lnTo>
                    <a:lnTo>
                      <a:pt x="9" y="3401"/>
                    </a:lnTo>
                    <a:lnTo>
                      <a:pt x="0" y="3365"/>
                    </a:lnTo>
                    <a:lnTo>
                      <a:pt x="12" y="3246"/>
                    </a:lnTo>
                    <a:lnTo>
                      <a:pt x="28" y="3132"/>
                    </a:lnTo>
                    <a:lnTo>
                      <a:pt x="45" y="3018"/>
                    </a:lnTo>
                    <a:lnTo>
                      <a:pt x="64" y="2905"/>
                    </a:lnTo>
                    <a:lnTo>
                      <a:pt x="83" y="2796"/>
                    </a:lnTo>
                    <a:lnTo>
                      <a:pt x="105" y="2686"/>
                    </a:lnTo>
                    <a:lnTo>
                      <a:pt x="129" y="2578"/>
                    </a:lnTo>
                    <a:lnTo>
                      <a:pt x="153" y="2473"/>
                    </a:lnTo>
                    <a:lnTo>
                      <a:pt x="179" y="2370"/>
                    </a:lnTo>
                    <a:lnTo>
                      <a:pt x="205" y="2266"/>
                    </a:lnTo>
                    <a:lnTo>
                      <a:pt x="236" y="2163"/>
                    </a:lnTo>
                    <a:lnTo>
                      <a:pt x="268" y="2062"/>
                    </a:lnTo>
                    <a:lnTo>
                      <a:pt x="299" y="1962"/>
                    </a:lnTo>
                    <a:lnTo>
                      <a:pt x="334" y="1863"/>
                    </a:lnTo>
                    <a:lnTo>
                      <a:pt x="370" y="1764"/>
                    </a:lnTo>
                    <a:lnTo>
                      <a:pt x="409" y="1666"/>
                    </a:lnTo>
                    <a:lnTo>
                      <a:pt x="447" y="1567"/>
                    </a:lnTo>
                    <a:lnTo>
                      <a:pt x="490" y="1468"/>
                    </a:lnTo>
                    <a:lnTo>
                      <a:pt x="533" y="1370"/>
                    </a:lnTo>
                    <a:lnTo>
                      <a:pt x="578" y="1273"/>
                    </a:lnTo>
                    <a:lnTo>
                      <a:pt x="626" y="1175"/>
                    </a:lnTo>
                    <a:lnTo>
                      <a:pt x="674" y="1076"/>
                    </a:lnTo>
                    <a:lnTo>
                      <a:pt x="727" y="977"/>
                    </a:lnTo>
                    <a:lnTo>
                      <a:pt x="779" y="879"/>
                    </a:lnTo>
                    <a:lnTo>
                      <a:pt x="834" y="778"/>
                    </a:lnTo>
                    <a:lnTo>
                      <a:pt x="891" y="677"/>
                    </a:lnTo>
                    <a:lnTo>
                      <a:pt x="951" y="576"/>
                    </a:lnTo>
                    <a:lnTo>
                      <a:pt x="1013" y="475"/>
                    </a:lnTo>
                    <a:lnTo>
                      <a:pt x="1145" y="267"/>
                    </a:lnTo>
                    <a:lnTo>
                      <a:pt x="1284" y="51"/>
                    </a:lnTo>
                    <a:lnTo>
                      <a:pt x="1307" y="36"/>
                    </a:lnTo>
                    <a:lnTo>
                      <a:pt x="1331" y="20"/>
                    </a:lnTo>
                    <a:lnTo>
                      <a:pt x="1353" y="11"/>
                    </a:lnTo>
                    <a:lnTo>
                      <a:pt x="1374" y="4"/>
                    </a:lnTo>
                    <a:lnTo>
                      <a:pt x="1396" y="0"/>
                    </a:lnTo>
                    <a:lnTo>
                      <a:pt x="1415" y="0"/>
                    </a:lnTo>
                    <a:lnTo>
                      <a:pt x="1434" y="2"/>
                    </a:lnTo>
                    <a:lnTo>
                      <a:pt x="1449" y="9"/>
                    </a:lnTo>
                    <a:lnTo>
                      <a:pt x="1465" y="18"/>
                    </a:lnTo>
                    <a:lnTo>
                      <a:pt x="1477" y="31"/>
                    </a:lnTo>
                    <a:lnTo>
                      <a:pt x="1489" y="47"/>
                    </a:lnTo>
                    <a:lnTo>
                      <a:pt x="1499" y="65"/>
                    </a:lnTo>
                    <a:lnTo>
                      <a:pt x="1508" y="87"/>
                    </a:lnTo>
                    <a:lnTo>
                      <a:pt x="1515" y="112"/>
                    </a:lnTo>
                    <a:lnTo>
                      <a:pt x="1518" y="139"/>
                    </a:lnTo>
                    <a:lnTo>
                      <a:pt x="1520" y="170"/>
                    </a:lnTo>
                    <a:lnTo>
                      <a:pt x="1386" y="385"/>
                    </a:lnTo>
                    <a:lnTo>
                      <a:pt x="1260" y="592"/>
                    </a:lnTo>
                    <a:lnTo>
                      <a:pt x="1200" y="695"/>
                    </a:lnTo>
                    <a:lnTo>
                      <a:pt x="1143" y="793"/>
                    </a:lnTo>
                    <a:lnTo>
                      <a:pt x="1088" y="892"/>
                    </a:lnTo>
                    <a:lnTo>
                      <a:pt x="1035" y="988"/>
                    </a:lnTo>
                    <a:lnTo>
                      <a:pt x="982" y="1085"/>
                    </a:lnTo>
                    <a:lnTo>
                      <a:pt x="935" y="1181"/>
                    </a:lnTo>
                    <a:lnTo>
                      <a:pt x="887" y="1275"/>
                    </a:lnTo>
                    <a:lnTo>
                      <a:pt x="841" y="1370"/>
                    </a:lnTo>
                    <a:lnTo>
                      <a:pt x="798" y="1466"/>
                    </a:lnTo>
                    <a:lnTo>
                      <a:pt x="758" y="1560"/>
                    </a:lnTo>
                    <a:lnTo>
                      <a:pt x="719" y="1654"/>
                    </a:lnTo>
                    <a:lnTo>
                      <a:pt x="681" y="1749"/>
                    </a:lnTo>
                    <a:lnTo>
                      <a:pt x="643" y="1845"/>
                    </a:lnTo>
                    <a:lnTo>
                      <a:pt x="609" y="1941"/>
                    </a:lnTo>
                    <a:lnTo>
                      <a:pt x="576" y="2038"/>
                    </a:lnTo>
                    <a:lnTo>
                      <a:pt x="545" y="2134"/>
                    </a:lnTo>
                    <a:lnTo>
                      <a:pt x="514" y="2235"/>
                    </a:lnTo>
                    <a:lnTo>
                      <a:pt x="485" y="2334"/>
                    </a:lnTo>
                    <a:lnTo>
                      <a:pt x="459" y="2437"/>
                    </a:lnTo>
                    <a:lnTo>
                      <a:pt x="432" y="2540"/>
                    </a:lnTo>
                    <a:lnTo>
                      <a:pt x="406" y="2648"/>
                    </a:lnTo>
                    <a:lnTo>
                      <a:pt x="382" y="2755"/>
                    </a:lnTo>
                    <a:lnTo>
                      <a:pt x="361" y="2865"/>
                    </a:lnTo>
                    <a:lnTo>
                      <a:pt x="339" y="2977"/>
                    </a:lnTo>
                    <a:lnTo>
                      <a:pt x="318" y="3094"/>
                    </a:lnTo>
                    <a:lnTo>
                      <a:pt x="299" y="3210"/>
                    </a:lnTo>
                    <a:lnTo>
                      <a:pt x="279" y="3331"/>
                    </a:lnTo>
                    <a:lnTo>
                      <a:pt x="260" y="3457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  <p:sp>
            <p:nvSpPr>
              <p:cNvPr id="22651" name="Freeform 123"/>
              <p:cNvSpPr>
                <a:spLocks noEditPoints="1"/>
              </p:cNvSpPr>
              <p:nvPr/>
            </p:nvSpPr>
            <p:spPr bwMode="auto">
              <a:xfrm>
                <a:off x="2122" y="391"/>
                <a:ext cx="1534" cy="3536"/>
              </a:xfrm>
              <a:custGeom>
                <a:avLst/>
                <a:gdLst>
                  <a:gd name="T0" fmla="*/ 220 w 1534"/>
                  <a:gd name="T1" fmla="*/ 3511 h 3536"/>
                  <a:gd name="T2" fmla="*/ 231 w 1534"/>
                  <a:gd name="T3" fmla="*/ 3491 h 3536"/>
                  <a:gd name="T4" fmla="*/ 200 w 1534"/>
                  <a:gd name="T5" fmla="*/ 3523 h 3536"/>
                  <a:gd name="T6" fmla="*/ 124 w 1534"/>
                  <a:gd name="T7" fmla="*/ 3534 h 3536"/>
                  <a:gd name="T8" fmla="*/ 179 w 1534"/>
                  <a:gd name="T9" fmla="*/ 3520 h 3536"/>
                  <a:gd name="T10" fmla="*/ 105 w 1534"/>
                  <a:gd name="T11" fmla="*/ 3527 h 3536"/>
                  <a:gd name="T12" fmla="*/ 62 w 1534"/>
                  <a:gd name="T13" fmla="*/ 3482 h 3536"/>
                  <a:gd name="T14" fmla="*/ 126 w 1534"/>
                  <a:gd name="T15" fmla="*/ 3523 h 3536"/>
                  <a:gd name="T16" fmla="*/ 23 w 1534"/>
                  <a:gd name="T17" fmla="*/ 3440 h 3536"/>
                  <a:gd name="T18" fmla="*/ 21 w 1534"/>
                  <a:gd name="T19" fmla="*/ 3404 h 3536"/>
                  <a:gd name="T20" fmla="*/ 52 w 1534"/>
                  <a:gd name="T21" fmla="*/ 3487 h 3536"/>
                  <a:gd name="T22" fmla="*/ 2 w 1534"/>
                  <a:gd name="T23" fmla="*/ 3372 h 3536"/>
                  <a:gd name="T24" fmla="*/ 47 w 1534"/>
                  <a:gd name="T25" fmla="*/ 3020 h 3536"/>
                  <a:gd name="T26" fmla="*/ 131 w 1534"/>
                  <a:gd name="T27" fmla="*/ 2583 h 3536"/>
                  <a:gd name="T28" fmla="*/ 239 w 1534"/>
                  <a:gd name="T29" fmla="*/ 2166 h 3536"/>
                  <a:gd name="T30" fmla="*/ 373 w 1534"/>
                  <a:gd name="T31" fmla="*/ 1767 h 3536"/>
                  <a:gd name="T32" fmla="*/ 346 w 1534"/>
                  <a:gd name="T33" fmla="*/ 1868 h 3536"/>
                  <a:gd name="T34" fmla="*/ 217 w 1534"/>
                  <a:gd name="T35" fmla="*/ 2271 h 3536"/>
                  <a:gd name="T36" fmla="*/ 117 w 1534"/>
                  <a:gd name="T37" fmla="*/ 2691 h 3536"/>
                  <a:gd name="T38" fmla="*/ 40 w 1534"/>
                  <a:gd name="T39" fmla="*/ 3137 h 3536"/>
                  <a:gd name="T40" fmla="*/ 411 w 1534"/>
                  <a:gd name="T41" fmla="*/ 1668 h 3536"/>
                  <a:gd name="T42" fmla="*/ 581 w 1534"/>
                  <a:gd name="T43" fmla="*/ 1276 h 3536"/>
                  <a:gd name="T44" fmla="*/ 781 w 1534"/>
                  <a:gd name="T45" fmla="*/ 881 h 3536"/>
                  <a:gd name="T46" fmla="*/ 1016 w 1534"/>
                  <a:gd name="T47" fmla="*/ 478 h 3536"/>
                  <a:gd name="T48" fmla="*/ 1286 w 1534"/>
                  <a:gd name="T49" fmla="*/ 54 h 3536"/>
                  <a:gd name="T50" fmla="*/ 1090 w 1534"/>
                  <a:gd name="T51" fmla="*/ 377 h 3536"/>
                  <a:gd name="T52" fmla="*/ 846 w 1534"/>
                  <a:gd name="T53" fmla="*/ 785 h 3536"/>
                  <a:gd name="T54" fmla="*/ 638 w 1534"/>
                  <a:gd name="T55" fmla="*/ 1182 h 3536"/>
                  <a:gd name="T56" fmla="*/ 459 w 1534"/>
                  <a:gd name="T57" fmla="*/ 1574 h 3536"/>
                  <a:gd name="T58" fmla="*/ 1286 w 1534"/>
                  <a:gd name="T59" fmla="*/ 54 h 3536"/>
                  <a:gd name="T60" fmla="*/ 1312 w 1534"/>
                  <a:gd name="T61" fmla="*/ 36 h 3536"/>
                  <a:gd name="T62" fmla="*/ 1381 w 1534"/>
                  <a:gd name="T63" fmla="*/ 14 h 3536"/>
                  <a:gd name="T64" fmla="*/ 1293 w 1534"/>
                  <a:gd name="T65" fmla="*/ 61 h 3536"/>
                  <a:gd name="T66" fmla="*/ 1420 w 1534"/>
                  <a:gd name="T67" fmla="*/ 0 h 3536"/>
                  <a:gd name="T68" fmla="*/ 1436 w 1534"/>
                  <a:gd name="T69" fmla="*/ 11 h 3536"/>
                  <a:gd name="T70" fmla="*/ 1379 w 1534"/>
                  <a:gd name="T71" fmla="*/ 5 h 3536"/>
                  <a:gd name="T72" fmla="*/ 1499 w 1534"/>
                  <a:gd name="T73" fmla="*/ 45 h 3536"/>
                  <a:gd name="T74" fmla="*/ 1479 w 1534"/>
                  <a:gd name="T75" fmla="*/ 36 h 3536"/>
                  <a:gd name="T76" fmla="*/ 1508 w 1534"/>
                  <a:gd name="T77" fmla="*/ 63 h 3536"/>
                  <a:gd name="T78" fmla="*/ 1534 w 1534"/>
                  <a:gd name="T79" fmla="*/ 175 h 3536"/>
                  <a:gd name="T80" fmla="*/ 1508 w 1534"/>
                  <a:gd name="T81" fmla="*/ 88 h 3536"/>
                  <a:gd name="T82" fmla="*/ 1532 w 1534"/>
                  <a:gd name="T83" fmla="*/ 177 h 3536"/>
                  <a:gd name="T84" fmla="*/ 1463 w 1534"/>
                  <a:gd name="T85" fmla="*/ 287 h 3536"/>
                  <a:gd name="T86" fmla="*/ 1212 w 1534"/>
                  <a:gd name="T87" fmla="*/ 702 h 3536"/>
                  <a:gd name="T88" fmla="*/ 994 w 1534"/>
                  <a:gd name="T89" fmla="*/ 1092 h 3536"/>
                  <a:gd name="T90" fmla="*/ 810 w 1534"/>
                  <a:gd name="T91" fmla="*/ 1471 h 3536"/>
                  <a:gd name="T92" fmla="*/ 683 w 1534"/>
                  <a:gd name="T93" fmla="*/ 1751 h 3536"/>
                  <a:gd name="T94" fmla="*/ 846 w 1534"/>
                  <a:gd name="T95" fmla="*/ 1375 h 3536"/>
                  <a:gd name="T96" fmla="*/ 1037 w 1534"/>
                  <a:gd name="T97" fmla="*/ 991 h 3536"/>
                  <a:gd name="T98" fmla="*/ 1262 w 1534"/>
                  <a:gd name="T99" fmla="*/ 597 h 3536"/>
                  <a:gd name="T100" fmla="*/ 1525 w 1534"/>
                  <a:gd name="T101" fmla="*/ 173 h 3536"/>
                  <a:gd name="T102" fmla="*/ 621 w 1534"/>
                  <a:gd name="T103" fmla="*/ 1946 h 3536"/>
                  <a:gd name="T104" fmla="*/ 497 w 1534"/>
                  <a:gd name="T105" fmla="*/ 2341 h 3536"/>
                  <a:gd name="T106" fmla="*/ 394 w 1534"/>
                  <a:gd name="T107" fmla="*/ 2760 h 3536"/>
                  <a:gd name="T108" fmla="*/ 310 w 1534"/>
                  <a:gd name="T109" fmla="*/ 3218 h 3536"/>
                  <a:gd name="T110" fmla="*/ 282 w 1534"/>
                  <a:gd name="T111" fmla="*/ 3336 h 3536"/>
                  <a:gd name="T112" fmla="*/ 363 w 1534"/>
                  <a:gd name="T113" fmla="*/ 2868 h 3536"/>
                  <a:gd name="T114" fmla="*/ 461 w 1534"/>
                  <a:gd name="T115" fmla="*/ 2442 h 3536"/>
                  <a:gd name="T116" fmla="*/ 578 w 1534"/>
                  <a:gd name="T117" fmla="*/ 2041 h 3536"/>
                  <a:gd name="T118" fmla="*/ 693 w 1534"/>
                  <a:gd name="T119" fmla="*/ 1756 h 3536"/>
                  <a:gd name="T120" fmla="*/ 272 w 1534"/>
                  <a:gd name="T121" fmla="*/ 3462 h 3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34" h="3536">
                    <a:moveTo>
                      <a:pt x="272" y="3464"/>
                    </a:moveTo>
                    <a:lnTo>
                      <a:pt x="255" y="3482"/>
                    </a:lnTo>
                    <a:lnTo>
                      <a:pt x="239" y="3498"/>
                    </a:lnTo>
                    <a:lnTo>
                      <a:pt x="220" y="3511"/>
                    </a:lnTo>
                    <a:lnTo>
                      <a:pt x="200" y="3523"/>
                    </a:lnTo>
                    <a:lnTo>
                      <a:pt x="196" y="3514"/>
                    </a:lnTo>
                    <a:lnTo>
                      <a:pt x="215" y="3505"/>
                    </a:lnTo>
                    <a:lnTo>
                      <a:pt x="231" y="3491"/>
                    </a:lnTo>
                    <a:lnTo>
                      <a:pt x="248" y="3475"/>
                    </a:lnTo>
                    <a:lnTo>
                      <a:pt x="265" y="3458"/>
                    </a:lnTo>
                    <a:lnTo>
                      <a:pt x="272" y="3464"/>
                    </a:lnTo>
                    <a:close/>
                    <a:moveTo>
                      <a:pt x="200" y="3523"/>
                    </a:moveTo>
                    <a:lnTo>
                      <a:pt x="181" y="3529"/>
                    </a:lnTo>
                    <a:lnTo>
                      <a:pt x="162" y="3534"/>
                    </a:lnTo>
                    <a:lnTo>
                      <a:pt x="143" y="3536"/>
                    </a:lnTo>
                    <a:lnTo>
                      <a:pt x="124" y="3534"/>
                    </a:lnTo>
                    <a:lnTo>
                      <a:pt x="126" y="3523"/>
                    </a:lnTo>
                    <a:lnTo>
                      <a:pt x="143" y="3525"/>
                    </a:lnTo>
                    <a:lnTo>
                      <a:pt x="160" y="3525"/>
                    </a:lnTo>
                    <a:lnTo>
                      <a:pt x="179" y="3520"/>
                    </a:lnTo>
                    <a:lnTo>
                      <a:pt x="196" y="3514"/>
                    </a:lnTo>
                    <a:lnTo>
                      <a:pt x="200" y="3523"/>
                    </a:lnTo>
                    <a:close/>
                    <a:moveTo>
                      <a:pt x="124" y="3534"/>
                    </a:moveTo>
                    <a:lnTo>
                      <a:pt x="105" y="3527"/>
                    </a:lnTo>
                    <a:lnTo>
                      <a:pt x="86" y="3518"/>
                    </a:lnTo>
                    <a:lnTo>
                      <a:pt x="69" y="3505"/>
                    </a:lnTo>
                    <a:lnTo>
                      <a:pt x="52" y="3487"/>
                    </a:lnTo>
                    <a:lnTo>
                      <a:pt x="62" y="3482"/>
                    </a:lnTo>
                    <a:lnTo>
                      <a:pt x="76" y="3498"/>
                    </a:lnTo>
                    <a:lnTo>
                      <a:pt x="93" y="3509"/>
                    </a:lnTo>
                    <a:lnTo>
                      <a:pt x="107" y="3518"/>
                    </a:lnTo>
                    <a:lnTo>
                      <a:pt x="126" y="3523"/>
                    </a:lnTo>
                    <a:lnTo>
                      <a:pt x="124" y="3534"/>
                    </a:lnTo>
                    <a:close/>
                    <a:moveTo>
                      <a:pt x="52" y="3487"/>
                    </a:moveTo>
                    <a:lnTo>
                      <a:pt x="38" y="3464"/>
                    </a:lnTo>
                    <a:lnTo>
                      <a:pt x="23" y="3440"/>
                    </a:lnTo>
                    <a:lnTo>
                      <a:pt x="12" y="3408"/>
                    </a:lnTo>
                    <a:lnTo>
                      <a:pt x="2" y="3372"/>
                    </a:lnTo>
                    <a:lnTo>
                      <a:pt x="12" y="3370"/>
                    </a:lnTo>
                    <a:lnTo>
                      <a:pt x="21" y="3404"/>
                    </a:lnTo>
                    <a:lnTo>
                      <a:pt x="33" y="3435"/>
                    </a:lnTo>
                    <a:lnTo>
                      <a:pt x="45" y="3460"/>
                    </a:lnTo>
                    <a:lnTo>
                      <a:pt x="62" y="3482"/>
                    </a:lnTo>
                    <a:lnTo>
                      <a:pt x="52" y="3487"/>
                    </a:lnTo>
                    <a:close/>
                    <a:moveTo>
                      <a:pt x="2" y="3372"/>
                    </a:moveTo>
                    <a:lnTo>
                      <a:pt x="0" y="3370"/>
                    </a:lnTo>
                    <a:lnTo>
                      <a:pt x="7" y="3370"/>
                    </a:lnTo>
                    <a:lnTo>
                      <a:pt x="2" y="3372"/>
                    </a:lnTo>
                    <a:close/>
                    <a:moveTo>
                      <a:pt x="0" y="3370"/>
                    </a:moveTo>
                    <a:lnTo>
                      <a:pt x="14" y="3251"/>
                    </a:lnTo>
                    <a:lnTo>
                      <a:pt x="31" y="3135"/>
                    </a:lnTo>
                    <a:lnTo>
                      <a:pt x="47" y="3020"/>
                    </a:lnTo>
                    <a:lnTo>
                      <a:pt x="67" y="2908"/>
                    </a:lnTo>
                    <a:lnTo>
                      <a:pt x="86" y="2798"/>
                    </a:lnTo>
                    <a:lnTo>
                      <a:pt x="107" y="2691"/>
                    </a:lnTo>
                    <a:lnTo>
                      <a:pt x="131" y="2583"/>
                    </a:lnTo>
                    <a:lnTo>
                      <a:pt x="155" y="2478"/>
                    </a:lnTo>
                    <a:lnTo>
                      <a:pt x="181" y="2372"/>
                    </a:lnTo>
                    <a:lnTo>
                      <a:pt x="208" y="2269"/>
                    </a:lnTo>
                    <a:lnTo>
                      <a:pt x="239" y="2166"/>
                    </a:lnTo>
                    <a:lnTo>
                      <a:pt x="270" y="2065"/>
                    </a:lnTo>
                    <a:lnTo>
                      <a:pt x="301" y="1967"/>
                    </a:lnTo>
                    <a:lnTo>
                      <a:pt x="337" y="1866"/>
                    </a:lnTo>
                    <a:lnTo>
                      <a:pt x="373" y="1767"/>
                    </a:lnTo>
                    <a:lnTo>
                      <a:pt x="411" y="1668"/>
                    </a:lnTo>
                    <a:lnTo>
                      <a:pt x="420" y="1671"/>
                    </a:lnTo>
                    <a:lnTo>
                      <a:pt x="382" y="1769"/>
                    </a:lnTo>
                    <a:lnTo>
                      <a:pt x="346" y="1868"/>
                    </a:lnTo>
                    <a:lnTo>
                      <a:pt x="310" y="1969"/>
                    </a:lnTo>
                    <a:lnTo>
                      <a:pt x="279" y="2070"/>
                    </a:lnTo>
                    <a:lnTo>
                      <a:pt x="248" y="2171"/>
                    </a:lnTo>
                    <a:lnTo>
                      <a:pt x="217" y="2271"/>
                    </a:lnTo>
                    <a:lnTo>
                      <a:pt x="191" y="2375"/>
                    </a:lnTo>
                    <a:lnTo>
                      <a:pt x="165" y="2480"/>
                    </a:lnTo>
                    <a:lnTo>
                      <a:pt x="141" y="2585"/>
                    </a:lnTo>
                    <a:lnTo>
                      <a:pt x="117" y="2691"/>
                    </a:lnTo>
                    <a:lnTo>
                      <a:pt x="95" y="2801"/>
                    </a:lnTo>
                    <a:lnTo>
                      <a:pt x="76" y="2910"/>
                    </a:lnTo>
                    <a:lnTo>
                      <a:pt x="57" y="3023"/>
                    </a:lnTo>
                    <a:lnTo>
                      <a:pt x="40" y="3137"/>
                    </a:lnTo>
                    <a:lnTo>
                      <a:pt x="26" y="3254"/>
                    </a:lnTo>
                    <a:lnTo>
                      <a:pt x="12" y="3370"/>
                    </a:lnTo>
                    <a:lnTo>
                      <a:pt x="0" y="3370"/>
                    </a:lnTo>
                    <a:close/>
                    <a:moveTo>
                      <a:pt x="411" y="1668"/>
                    </a:moveTo>
                    <a:lnTo>
                      <a:pt x="449" y="1570"/>
                    </a:lnTo>
                    <a:lnTo>
                      <a:pt x="492" y="1471"/>
                    </a:lnTo>
                    <a:lnTo>
                      <a:pt x="535" y="1375"/>
                    </a:lnTo>
                    <a:lnTo>
                      <a:pt x="581" y="1276"/>
                    </a:lnTo>
                    <a:lnTo>
                      <a:pt x="628" y="1177"/>
                    </a:lnTo>
                    <a:lnTo>
                      <a:pt x="679" y="1079"/>
                    </a:lnTo>
                    <a:lnTo>
                      <a:pt x="729" y="980"/>
                    </a:lnTo>
                    <a:lnTo>
                      <a:pt x="781" y="881"/>
                    </a:lnTo>
                    <a:lnTo>
                      <a:pt x="839" y="780"/>
                    </a:lnTo>
                    <a:lnTo>
                      <a:pt x="896" y="682"/>
                    </a:lnTo>
                    <a:lnTo>
                      <a:pt x="956" y="579"/>
                    </a:lnTo>
                    <a:lnTo>
                      <a:pt x="1016" y="478"/>
                    </a:lnTo>
                    <a:lnTo>
                      <a:pt x="1080" y="372"/>
                    </a:lnTo>
                    <a:lnTo>
                      <a:pt x="1147" y="269"/>
                    </a:lnTo>
                    <a:lnTo>
                      <a:pt x="1214" y="162"/>
                    </a:lnTo>
                    <a:lnTo>
                      <a:pt x="1286" y="54"/>
                    </a:lnTo>
                    <a:lnTo>
                      <a:pt x="1293" y="59"/>
                    </a:lnTo>
                    <a:lnTo>
                      <a:pt x="1224" y="166"/>
                    </a:lnTo>
                    <a:lnTo>
                      <a:pt x="1154" y="274"/>
                    </a:lnTo>
                    <a:lnTo>
                      <a:pt x="1090" y="377"/>
                    </a:lnTo>
                    <a:lnTo>
                      <a:pt x="1025" y="482"/>
                    </a:lnTo>
                    <a:lnTo>
                      <a:pt x="963" y="583"/>
                    </a:lnTo>
                    <a:lnTo>
                      <a:pt x="903" y="684"/>
                    </a:lnTo>
                    <a:lnTo>
                      <a:pt x="846" y="785"/>
                    </a:lnTo>
                    <a:lnTo>
                      <a:pt x="791" y="886"/>
                    </a:lnTo>
                    <a:lnTo>
                      <a:pt x="738" y="985"/>
                    </a:lnTo>
                    <a:lnTo>
                      <a:pt x="686" y="1083"/>
                    </a:lnTo>
                    <a:lnTo>
                      <a:pt x="638" y="1182"/>
                    </a:lnTo>
                    <a:lnTo>
                      <a:pt x="590" y="1280"/>
                    </a:lnTo>
                    <a:lnTo>
                      <a:pt x="545" y="1377"/>
                    </a:lnTo>
                    <a:lnTo>
                      <a:pt x="502" y="1476"/>
                    </a:lnTo>
                    <a:lnTo>
                      <a:pt x="459" y="1574"/>
                    </a:lnTo>
                    <a:lnTo>
                      <a:pt x="420" y="1671"/>
                    </a:lnTo>
                    <a:lnTo>
                      <a:pt x="411" y="1668"/>
                    </a:lnTo>
                    <a:close/>
                    <a:moveTo>
                      <a:pt x="1286" y="54"/>
                    </a:moveTo>
                    <a:lnTo>
                      <a:pt x="1286" y="54"/>
                    </a:lnTo>
                    <a:lnTo>
                      <a:pt x="1291" y="56"/>
                    </a:lnTo>
                    <a:lnTo>
                      <a:pt x="1286" y="54"/>
                    </a:lnTo>
                    <a:close/>
                    <a:moveTo>
                      <a:pt x="1286" y="54"/>
                    </a:moveTo>
                    <a:lnTo>
                      <a:pt x="1312" y="36"/>
                    </a:lnTo>
                    <a:lnTo>
                      <a:pt x="1334" y="23"/>
                    </a:lnTo>
                    <a:lnTo>
                      <a:pt x="1358" y="11"/>
                    </a:lnTo>
                    <a:lnTo>
                      <a:pt x="1379" y="5"/>
                    </a:lnTo>
                    <a:lnTo>
                      <a:pt x="1381" y="14"/>
                    </a:lnTo>
                    <a:lnTo>
                      <a:pt x="1360" y="20"/>
                    </a:lnTo>
                    <a:lnTo>
                      <a:pt x="1338" y="29"/>
                    </a:lnTo>
                    <a:lnTo>
                      <a:pt x="1317" y="43"/>
                    </a:lnTo>
                    <a:lnTo>
                      <a:pt x="1293" y="61"/>
                    </a:lnTo>
                    <a:lnTo>
                      <a:pt x="1286" y="54"/>
                    </a:lnTo>
                    <a:close/>
                    <a:moveTo>
                      <a:pt x="1379" y="5"/>
                    </a:moveTo>
                    <a:lnTo>
                      <a:pt x="1401" y="0"/>
                    </a:lnTo>
                    <a:lnTo>
                      <a:pt x="1420" y="0"/>
                    </a:lnTo>
                    <a:lnTo>
                      <a:pt x="1439" y="2"/>
                    </a:lnTo>
                    <a:lnTo>
                      <a:pt x="1456" y="7"/>
                    </a:lnTo>
                    <a:lnTo>
                      <a:pt x="1451" y="16"/>
                    </a:lnTo>
                    <a:lnTo>
                      <a:pt x="1436" y="11"/>
                    </a:lnTo>
                    <a:lnTo>
                      <a:pt x="1420" y="9"/>
                    </a:lnTo>
                    <a:lnTo>
                      <a:pt x="1401" y="9"/>
                    </a:lnTo>
                    <a:lnTo>
                      <a:pt x="1381" y="14"/>
                    </a:lnTo>
                    <a:lnTo>
                      <a:pt x="1379" y="5"/>
                    </a:lnTo>
                    <a:close/>
                    <a:moveTo>
                      <a:pt x="1456" y="7"/>
                    </a:moveTo>
                    <a:lnTo>
                      <a:pt x="1472" y="16"/>
                    </a:lnTo>
                    <a:lnTo>
                      <a:pt x="1487" y="29"/>
                    </a:lnTo>
                    <a:lnTo>
                      <a:pt x="1499" y="45"/>
                    </a:lnTo>
                    <a:lnTo>
                      <a:pt x="1508" y="63"/>
                    </a:lnTo>
                    <a:lnTo>
                      <a:pt x="1501" y="65"/>
                    </a:lnTo>
                    <a:lnTo>
                      <a:pt x="1489" y="50"/>
                    </a:lnTo>
                    <a:lnTo>
                      <a:pt x="1479" y="36"/>
                    </a:lnTo>
                    <a:lnTo>
                      <a:pt x="1465" y="25"/>
                    </a:lnTo>
                    <a:lnTo>
                      <a:pt x="1451" y="16"/>
                    </a:lnTo>
                    <a:lnTo>
                      <a:pt x="1456" y="7"/>
                    </a:lnTo>
                    <a:close/>
                    <a:moveTo>
                      <a:pt x="1508" y="63"/>
                    </a:moveTo>
                    <a:lnTo>
                      <a:pt x="1518" y="85"/>
                    </a:lnTo>
                    <a:lnTo>
                      <a:pt x="1525" y="112"/>
                    </a:lnTo>
                    <a:lnTo>
                      <a:pt x="1530" y="141"/>
                    </a:lnTo>
                    <a:lnTo>
                      <a:pt x="1534" y="175"/>
                    </a:lnTo>
                    <a:lnTo>
                      <a:pt x="1522" y="175"/>
                    </a:lnTo>
                    <a:lnTo>
                      <a:pt x="1520" y="144"/>
                    </a:lnTo>
                    <a:lnTo>
                      <a:pt x="1515" y="115"/>
                    </a:lnTo>
                    <a:lnTo>
                      <a:pt x="1508" y="88"/>
                    </a:lnTo>
                    <a:lnTo>
                      <a:pt x="1501" y="65"/>
                    </a:lnTo>
                    <a:lnTo>
                      <a:pt x="1508" y="63"/>
                    </a:lnTo>
                    <a:close/>
                    <a:moveTo>
                      <a:pt x="1534" y="175"/>
                    </a:moveTo>
                    <a:lnTo>
                      <a:pt x="1532" y="177"/>
                    </a:lnTo>
                    <a:lnTo>
                      <a:pt x="1527" y="175"/>
                    </a:lnTo>
                    <a:lnTo>
                      <a:pt x="1534" y="175"/>
                    </a:lnTo>
                    <a:close/>
                    <a:moveTo>
                      <a:pt x="1532" y="177"/>
                    </a:moveTo>
                    <a:lnTo>
                      <a:pt x="1463" y="287"/>
                    </a:lnTo>
                    <a:lnTo>
                      <a:pt x="1396" y="393"/>
                    </a:lnTo>
                    <a:lnTo>
                      <a:pt x="1334" y="498"/>
                    </a:lnTo>
                    <a:lnTo>
                      <a:pt x="1271" y="599"/>
                    </a:lnTo>
                    <a:lnTo>
                      <a:pt x="1212" y="702"/>
                    </a:lnTo>
                    <a:lnTo>
                      <a:pt x="1154" y="801"/>
                    </a:lnTo>
                    <a:lnTo>
                      <a:pt x="1099" y="899"/>
                    </a:lnTo>
                    <a:lnTo>
                      <a:pt x="1047" y="996"/>
                    </a:lnTo>
                    <a:lnTo>
                      <a:pt x="994" y="1092"/>
                    </a:lnTo>
                    <a:lnTo>
                      <a:pt x="946" y="1189"/>
                    </a:lnTo>
                    <a:lnTo>
                      <a:pt x="898" y="1283"/>
                    </a:lnTo>
                    <a:lnTo>
                      <a:pt x="853" y="1377"/>
                    </a:lnTo>
                    <a:lnTo>
                      <a:pt x="810" y="1471"/>
                    </a:lnTo>
                    <a:lnTo>
                      <a:pt x="769" y="1565"/>
                    </a:lnTo>
                    <a:lnTo>
                      <a:pt x="729" y="1662"/>
                    </a:lnTo>
                    <a:lnTo>
                      <a:pt x="693" y="1756"/>
                    </a:lnTo>
                    <a:lnTo>
                      <a:pt x="683" y="1751"/>
                    </a:lnTo>
                    <a:lnTo>
                      <a:pt x="722" y="1657"/>
                    </a:lnTo>
                    <a:lnTo>
                      <a:pt x="760" y="1563"/>
                    </a:lnTo>
                    <a:lnTo>
                      <a:pt x="800" y="1469"/>
                    </a:lnTo>
                    <a:lnTo>
                      <a:pt x="846" y="1375"/>
                    </a:lnTo>
                    <a:lnTo>
                      <a:pt x="889" y="1278"/>
                    </a:lnTo>
                    <a:lnTo>
                      <a:pt x="937" y="1184"/>
                    </a:lnTo>
                    <a:lnTo>
                      <a:pt x="987" y="1088"/>
                    </a:lnTo>
                    <a:lnTo>
                      <a:pt x="1037" y="991"/>
                    </a:lnTo>
                    <a:lnTo>
                      <a:pt x="1090" y="895"/>
                    </a:lnTo>
                    <a:lnTo>
                      <a:pt x="1145" y="796"/>
                    </a:lnTo>
                    <a:lnTo>
                      <a:pt x="1202" y="698"/>
                    </a:lnTo>
                    <a:lnTo>
                      <a:pt x="1262" y="597"/>
                    </a:lnTo>
                    <a:lnTo>
                      <a:pt x="1324" y="493"/>
                    </a:lnTo>
                    <a:lnTo>
                      <a:pt x="1389" y="388"/>
                    </a:lnTo>
                    <a:lnTo>
                      <a:pt x="1456" y="280"/>
                    </a:lnTo>
                    <a:lnTo>
                      <a:pt x="1525" y="173"/>
                    </a:lnTo>
                    <a:lnTo>
                      <a:pt x="1532" y="177"/>
                    </a:lnTo>
                    <a:close/>
                    <a:moveTo>
                      <a:pt x="693" y="1756"/>
                    </a:moveTo>
                    <a:lnTo>
                      <a:pt x="655" y="1850"/>
                    </a:lnTo>
                    <a:lnTo>
                      <a:pt x="621" y="1946"/>
                    </a:lnTo>
                    <a:lnTo>
                      <a:pt x="588" y="2043"/>
                    </a:lnTo>
                    <a:lnTo>
                      <a:pt x="557" y="2141"/>
                    </a:lnTo>
                    <a:lnTo>
                      <a:pt x="526" y="2240"/>
                    </a:lnTo>
                    <a:lnTo>
                      <a:pt x="497" y="2341"/>
                    </a:lnTo>
                    <a:lnTo>
                      <a:pt x="471" y="2444"/>
                    </a:lnTo>
                    <a:lnTo>
                      <a:pt x="444" y="2547"/>
                    </a:lnTo>
                    <a:lnTo>
                      <a:pt x="418" y="2653"/>
                    </a:lnTo>
                    <a:lnTo>
                      <a:pt x="394" y="2760"/>
                    </a:lnTo>
                    <a:lnTo>
                      <a:pt x="373" y="2870"/>
                    </a:lnTo>
                    <a:lnTo>
                      <a:pt x="351" y="2982"/>
                    </a:lnTo>
                    <a:lnTo>
                      <a:pt x="329" y="3099"/>
                    </a:lnTo>
                    <a:lnTo>
                      <a:pt x="310" y="3218"/>
                    </a:lnTo>
                    <a:lnTo>
                      <a:pt x="291" y="3339"/>
                    </a:lnTo>
                    <a:lnTo>
                      <a:pt x="272" y="3462"/>
                    </a:lnTo>
                    <a:lnTo>
                      <a:pt x="263" y="3460"/>
                    </a:lnTo>
                    <a:lnTo>
                      <a:pt x="282" y="3336"/>
                    </a:lnTo>
                    <a:lnTo>
                      <a:pt x="301" y="3215"/>
                    </a:lnTo>
                    <a:lnTo>
                      <a:pt x="320" y="3097"/>
                    </a:lnTo>
                    <a:lnTo>
                      <a:pt x="341" y="2982"/>
                    </a:lnTo>
                    <a:lnTo>
                      <a:pt x="363" y="2868"/>
                    </a:lnTo>
                    <a:lnTo>
                      <a:pt x="384" y="2758"/>
                    </a:lnTo>
                    <a:lnTo>
                      <a:pt x="408" y="2650"/>
                    </a:lnTo>
                    <a:lnTo>
                      <a:pt x="435" y="2545"/>
                    </a:lnTo>
                    <a:lnTo>
                      <a:pt x="461" y="2442"/>
                    </a:lnTo>
                    <a:lnTo>
                      <a:pt x="487" y="2339"/>
                    </a:lnTo>
                    <a:lnTo>
                      <a:pt x="516" y="2238"/>
                    </a:lnTo>
                    <a:lnTo>
                      <a:pt x="547" y="2139"/>
                    </a:lnTo>
                    <a:lnTo>
                      <a:pt x="578" y="2041"/>
                    </a:lnTo>
                    <a:lnTo>
                      <a:pt x="612" y="1944"/>
                    </a:lnTo>
                    <a:lnTo>
                      <a:pt x="647" y="1848"/>
                    </a:lnTo>
                    <a:lnTo>
                      <a:pt x="683" y="1751"/>
                    </a:lnTo>
                    <a:lnTo>
                      <a:pt x="693" y="1756"/>
                    </a:lnTo>
                    <a:close/>
                    <a:moveTo>
                      <a:pt x="272" y="3462"/>
                    </a:moveTo>
                    <a:lnTo>
                      <a:pt x="272" y="3464"/>
                    </a:lnTo>
                    <a:lnTo>
                      <a:pt x="267" y="3462"/>
                    </a:lnTo>
                    <a:lnTo>
                      <a:pt x="272" y="3462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950"/>
              </a:p>
            </p:txBody>
          </p:sp>
        </p:grpSp>
      </p:grpSp>
      <p:sp>
        <p:nvSpPr>
          <p:cNvPr id="22652" name="Oval 124"/>
          <p:cNvSpPr>
            <a:spLocks noChangeArrowheads="1"/>
          </p:cNvSpPr>
          <p:nvPr/>
        </p:nvSpPr>
        <p:spPr bwMode="auto">
          <a:xfrm>
            <a:off x="5651897" y="857251"/>
            <a:ext cx="822722" cy="822722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53" name="Oval 125"/>
          <p:cNvSpPr>
            <a:spLocks noChangeArrowheads="1"/>
          </p:cNvSpPr>
          <p:nvPr/>
        </p:nvSpPr>
        <p:spPr bwMode="auto">
          <a:xfrm>
            <a:off x="4597003" y="1123951"/>
            <a:ext cx="822722" cy="82272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54" name="Oval 126"/>
          <p:cNvSpPr>
            <a:spLocks noChangeArrowheads="1"/>
          </p:cNvSpPr>
          <p:nvPr/>
        </p:nvSpPr>
        <p:spPr bwMode="auto">
          <a:xfrm>
            <a:off x="3679033" y="1057276"/>
            <a:ext cx="822722" cy="822722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55" name="Oval 127"/>
          <p:cNvSpPr>
            <a:spLocks noChangeArrowheads="1"/>
          </p:cNvSpPr>
          <p:nvPr/>
        </p:nvSpPr>
        <p:spPr bwMode="auto">
          <a:xfrm>
            <a:off x="2700339" y="988220"/>
            <a:ext cx="822722" cy="82272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56" name="Line 128"/>
          <p:cNvSpPr>
            <a:spLocks noChangeShapeType="1"/>
          </p:cNvSpPr>
          <p:nvPr/>
        </p:nvSpPr>
        <p:spPr bwMode="auto">
          <a:xfrm>
            <a:off x="3514725" y="1419225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57" name="Line 129"/>
          <p:cNvSpPr>
            <a:spLocks noChangeShapeType="1"/>
          </p:cNvSpPr>
          <p:nvPr/>
        </p:nvSpPr>
        <p:spPr bwMode="auto">
          <a:xfrm>
            <a:off x="4486275" y="15430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58" name="Line 130"/>
          <p:cNvSpPr>
            <a:spLocks noChangeShapeType="1"/>
          </p:cNvSpPr>
          <p:nvPr/>
        </p:nvSpPr>
        <p:spPr bwMode="auto">
          <a:xfrm>
            <a:off x="4476750" y="1514475"/>
            <a:ext cx="161925" cy="38100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59" name="Line 131"/>
          <p:cNvSpPr>
            <a:spLocks noChangeShapeType="1"/>
          </p:cNvSpPr>
          <p:nvPr/>
        </p:nvSpPr>
        <p:spPr bwMode="auto">
          <a:xfrm flipV="1">
            <a:off x="5381625" y="1376363"/>
            <a:ext cx="228600" cy="66675"/>
          </a:xfrm>
          <a:prstGeom prst="lin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950"/>
          </a:p>
        </p:txBody>
      </p:sp>
      <p:sp>
        <p:nvSpPr>
          <p:cNvPr id="22660" name="Text Box 132"/>
          <p:cNvSpPr txBox="1">
            <a:spLocks noChangeArrowheads="1"/>
          </p:cNvSpPr>
          <p:nvPr/>
        </p:nvSpPr>
        <p:spPr bwMode="auto">
          <a:xfrm>
            <a:off x="2749513" y="1169194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22661" name="Text Box 133"/>
          <p:cNvSpPr txBox="1">
            <a:spLocks noChangeArrowheads="1"/>
          </p:cNvSpPr>
          <p:nvPr/>
        </p:nvSpPr>
        <p:spPr bwMode="auto">
          <a:xfrm>
            <a:off x="3740113" y="129301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CYS</a:t>
            </a:r>
          </a:p>
        </p:txBody>
      </p:sp>
      <p:sp>
        <p:nvSpPr>
          <p:cNvPr id="22662" name="Text Box 134"/>
          <p:cNvSpPr txBox="1">
            <a:spLocks noChangeArrowheads="1"/>
          </p:cNvSpPr>
          <p:nvPr/>
        </p:nvSpPr>
        <p:spPr bwMode="auto">
          <a:xfrm>
            <a:off x="4636653" y="1350169"/>
            <a:ext cx="71365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PRO</a:t>
            </a:r>
          </a:p>
        </p:txBody>
      </p:sp>
      <p:sp>
        <p:nvSpPr>
          <p:cNvPr id="22663" name="Text Box 135"/>
          <p:cNvSpPr txBox="1">
            <a:spLocks noChangeArrowheads="1"/>
          </p:cNvSpPr>
          <p:nvPr/>
        </p:nvSpPr>
        <p:spPr bwMode="auto">
          <a:xfrm>
            <a:off x="5680350" y="1160860"/>
            <a:ext cx="73129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FF0000"/>
                </a:solidFill>
                <a:latin typeface="VNI-Times" pitchFamily="2" charset="0"/>
              </a:rPr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1480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48880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dữ kiện về các diễn biến trong quá trình dịch mã: </a:t>
            </a: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Sự hình thành liên kết peptiet giữa axit amin mở đầu với axit amin thứ nhất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Hạt bé của riboxom gắn với mARN tại mã mở đầu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tARN có anticodon là 3’ UAX 5’ rời khỏi riboxom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Hạt lớn của riboxom gắn với hạt bé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Phức hợp [Met – tARN] đi vào vị trí mã mở đầu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Phức hợp [aa2 – tARN] đi vào riboxom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Metionin tách rời khỏi chuỗi polipeptit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Hình thành liên kết peptit giữa aa1 và aa2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– Phức hợp [aa1 – tARN] đi vào riboxom 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 – 5 – 4 – 9 – 1 – 3 – 6 – 8 – 7 		</a:t>
            </a:r>
            <a:endParaRPr lang="vi-VN" sz="27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 – 4 – 5 – 1 – 3 – 6 – 7 – 8 –9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 – 5 – 1 – 4 – 6 – 3 – 7 – 9 – 8   		</a:t>
            </a:r>
            <a:endParaRPr lang="vi-VN" sz="27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 – 4 – 1 – 5 – 3 – 6 – 8 – 7 – 9</a:t>
            </a:r>
            <a:endParaRPr lang="vi-VN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424936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các sự kiện diễn ra trong quá trình phiên mã: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ARN pôlimeraza bắt đầu tổng hợp mARN tại vị trí đặc hiệu.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ARN pôlimeraza bám vào vùng điều hoà làm gen tháo xoắn để lộ ra mạch gốc có chiều 3' → 5'.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ARN pôlimeraza trượt dọc theo mạch mã gốc trên gen có chiều 3' → 5'.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Khi ARN pôlimeraza di chuyển tới cuối gen, gặp tín hiệu kết thúc thì nó dừng phiên mã. </a:t>
            </a:r>
            <a:endParaRPr lang="vi-V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QT phiên mã, các sự kiện trên diễn ra theo trình tự đúng là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(2) → (1) → (4) → (3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    B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(2) → (4) → (3) → (1).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(2) → (3) → (1) → (4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    D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(2) → (1) → (3) → (4).</a:t>
            </a:r>
          </a:p>
        </p:txBody>
      </p:sp>
    </p:spTree>
    <p:extLst>
      <p:ext uri="{BB962C8B-B14F-4D97-AF65-F5344CB8AC3E}">
        <p14:creationId xmlns:p14="http://schemas.microsoft.com/office/powerpoint/2010/main" val="33429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33626"/>
            <a:ext cx="2592288" cy="488686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1244" y="543501"/>
            <a:ext cx="8243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67669" y="1189809"/>
            <a:ext cx="5472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a.mARN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(ARN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tin)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67669" y="1836140"/>
            <a:ext cx="67159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1 chuỗi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pôlinuclêôtít,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 thẳng ( không có liên kết bổ sung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196121" y="4166168"/>
            <a:ext cx="694787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5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51942" y="1162375"/>
            <a:ext cx="4100511" cy="566124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34528" y="1279463"/>
            <a:ext cx="2184362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-802294" y="6130927"/>
            <a:ext cx="223224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118845" y="-18365"/>
            <a:ext cx="23006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79835" y="1070100"/>
            <a:ext cx="5545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(ARN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80063" y="27813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Times New Roman" panose="02020603050405020304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71713" y="1393265"/>
            <a:ext cx="2407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71713" y="4005064"/>
            <a:ext cx="546485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riboxom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AU" sz="3600" dirty="0"/>
              <a:t>+ </a:t>
            </a:r>
            <a:r>
              <a:rPr lang="en-AU" sz="3600" dirty="0" err="1"/>
              <a:t>Vai</a:t>
            </a:r>
            <a:r>
              <a:rPr lang="en-AU" sz="3600" dirty="0"/>
              <a:t> </a:t>
            </a:r>
            <a:r>
              <a:rPr lang="en-AU" sz="3600" dirty="0" err="1"/>
              <a:t>trò</a:t>
            </a:r>
            <a:r>
              <a:rPr lang="en-AU" sz="3600" dirty="0"/>
              <a:t> </a:t>
            </a:r>
            <a:r>
              <a:rPr lang="en-AU" sz="3600" dirty="0" err="1"/>
              <a:t>như</a:t>
            </a:r>
            <a:r>
              <a:rPr lang="en-AU" sz="3600" dirty="0"/>
              <a:t> “</a:t>
            </a:r>
            <a:r>
              <a:rPr lang="en-AU" sz="3600" dirty="0" err="1"/>
              <a:t>một</a:t>
            </a:r>
            <a:r>
              <a:rPr lang="en-AU" sz="3600" dirty="0"/>
              <a:t> </a:t>
            </a:r>
            <a:r>
              <a:rPr lang="en-AU" sz="3600" dirty="0" err="1"/>
              <a:t>người</a:t>
            </a:r>
            <a:r>
              <a:rPr lang="en-AU" sz="3600" dirty="0"/>
              <a:t> </a:t>
            </a:r>
            <a:r>
              <a:rPr lang="en-AU" sz="3600" dirty="0" err="1"/>
              <a:t>phiên</a:t>
            </a:r>
            <a:r>
              <a:rPr lang="en-AU" sz="3600" dirty="0"/>
              <a:t> </a:t>
            </a:r>
            <a:r>
              <a:rPr lang="en-AU" sz="3600" dirty="0" err="1"/>
              <a:t>dịch</a:t>
            </a:r>
            <a:r>
              <a:rPr lang="en-AU" sz="3600" dirty="0" smtClean="0"/>
              <a:t>”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689243" y="1984772"/>
            <a:ext cx="54547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polinucleotit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(anticodon)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79835" y="522132"/>
            <a:ext cx="8243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821" y="1798902"/>
            <a:ext cx="3527424" cy="4273489"/>
            <a:chOff x="161821" y="1798902"/>
            <a:chExt cx="3527424" cy="4273489"/>
          </a:xfrm>
        </p:grpSpPr>
        <p:pic>
          <p:nvPicPr>
            <p:cNvPr id="7172" name="Picture 4" descr="5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67" y="1798902"/>
              <a:ext cx="3422278" cy="391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53622" y="5523711"/>
              <a:ext cx="2448967" cy="5486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Bộ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ba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đối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mã</a:t>
              </a:r>
              <a:endParaRPr lang="vi-VN" dirty="0">
                <a:solidFill>
                  <a:srgbClr val="C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20900" y="4121620"/>
              <a:ext cx="918369" cy="7245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Thùy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tròn</a:t>
              </a:r>
              <a:endParaRPr lang="vi-VN" dirty="0">
                <a:solidFill>
                  <a:srgbClr val="C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69160" y="1845973"/>
              <a:ext cx="862680" cy="64692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aa</a:t>
              </a:r>
              <a:endParaRPr lang="vi-VN" dirty="0">
                <a:solidFill>
                  <a:srgbClr val="C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1821" y="2060848"/>
              <a:ext cx="1313836" cy="720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9835" y="4293096"/>
              <a:ext cx="1095822" cy="873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Lk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hidro</a:t>
              </a:r>
              <a:endParaRPr lang="vi-VN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22425" y="549959"/>
            <a:ext cx="698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1.Cấu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ARN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15616" y="0"/>
            <a:ext cx="23006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I. Phiên mã</a:t>
            </a:r>
          </a:p>
        </p:txBody>
      </p:sp>
      <p:pic>
        <p:nvPicPr>
          <p:cNvPr id="8196" name="Picture 4" descr="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55" y="1757371"/>
            <a:ext cx="4104456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48342" y="1519523"/>
            <a:ext cx="32974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15616" y="1227136"/>
            <a:ext cx="4859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rARN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(ARN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riboxom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82573" y="5594666"/>
            <a:ext cx="47695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95325" y="2178346"/>
            <a:ext cx="52732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sz="3600" dirty="0"/>
              <a:t>+ ARN </a:t>
            </a:r>
            <a:r>
              <a:rPr lang="en-AU" sz="3600" dirty="0" err="1"/>
              <a:t>ribôxôm</a:t>
            </a:r>
            <a:r>
              <a:rPr lang="en-AU" sz="3600" dirty="0"/>
              <a:t> (</a:t>
            </a:r>
            <a:r>
              <a:rPr lang="en-AU" sz="3600" dirty="0" err="1"/>
              <a:t>rARN</a:t>
            </a:r>
            <a:r>
              <a:rPr lang="en-AU" sz="3600" dirty="0"/>
              <a:t>) </a:t>
            </a:r>
            <a:r>
              <a:rPr lang="en-AU" sz="3600" dirty="0" err="1"/>
              <a:t>kết</a:t>
            </a:r>
            <a:r>
              <a:rPr lang="en-AU" sz="3600" dirty="0"/>
              <a:t> </a:t>
            </a:r>
            <a:r>
              <a:rPr lang="en-AU" sz="3600" dirty="0" err="1"/>
              <a:t>hợp</a:t>
            </a:r>
            <a:r>
              <a:rPr lang="en-AU" sz="3600" dirty="0"/>
              <a:t> </a:t>
            </a:r>
            <a:r>
              <a:rPr lang="en-AU" sz="3600" dirty="0" err="1"/>
              <a:t>với</a:t>
            </a:r>
            <a:r>
              <a:rPr lang="en-AU" sz="3600" dirty="0"/>
              <a:t> </a:t>
            </a:r>
            <a:r>
              <a:rPr lang="en-AU" sz="3600" dirty="0" err="1"/>
              <a:t>prôtêin</a:t>
            </a:r>
            <a:r>
              <a:rPr lang="en-AU" sz="3600" dirty="0"/>
              <a:t> </a:t>
            </a:r>
            <a:r>
              <a:rPr lang="en-AU" sz="3600" dirty="0" err="1"/>
              <a:t>tạo</a:t>
            </a:r>
            <a:r>
              <a:rPr lang="en-AU" sz="3600" dirty="0"/>
              <a:t> </a:t>
            </a:r>
            <a:r>
              <a:rPr lang="en-AU" sz="3600" dirty="0" err="1"/>
              <a:t>nên</a:t>
            </a:r>
            <a:r>
              <a:rPr lang="en-AU" sz="3600" dirty="0"/>
              <a:t> </a:t>
            </a:r>
            <a:r>
              <a:rPr lang="en-AU" sz="3600" dirty="0" err="1"/>
              <a:t>ribôxôm</a:t>
            </a:r>
            <a:endParaRPr lang="en-AU" sz="3600" dirty="0"/>
          </a:p>
          <a:p>
            <a:r>
              <a:rPr lang="en-US" sz="3600" dirty="0"/>
              <a:t>+ </a:t>
            </a:r>
            <a:r>
              <a:rPr lang="en-US" sz="3600" dirty="0" err="1"/>
              <a:t>Ribôxôm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tiểu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 </a:t>
            </a:r>
            <a:r>
              <a:rPr lang="en-US" sz="3600" dirty="0" err="1"/>
              <a:t>tồn</a:t>
            </a:r>
            <a:r>
              <a:rPr lang="en-US" sz="3600" dirty="0"/>
              <a:t> </a:t>
            </a:r>
            <a:r>
              <a:rPr lang="en-US" sz="3600" dirty="0" err="1"/>
              <a:t>tại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 </a:t>
            </a:r>
            <a:r>
              <a:rPr lang="en-US" sz="3600" dirty="0" err="1"/>
              <a:t>rẽ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tế</a:t>
            </a:r>
            <a:r>
              <a:rPr lang="en-US" sz="3600" dirty="0"/>
              <a:t> </a:t>
            </a:r>
            <a:r>
              <a:rPr lang="en-US" sz="3600" dirty="0" err="1"/>
              <a:t>bào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. 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3568" y="1361391"/>
            <a:ext cx="40324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8313" y="2173507"/>
            <a:ext cx="823724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5’ – 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ARN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Polimeraza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68313" y="549275"/>
            <a:ext cx="3775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29320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6727" y="878111"/>
            <a:ext cx="82089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GĐ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Polimeraza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3’-5’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-1179513"/>
            <a:ext cx="7078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* </a:t>
            </a:r>
            <a:r>
              <a:rPr lang="en-US" sz="3200"/>
              <a:t>Các giai đoạn của quá trình phiên mã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3568" y="225009"/>
            <a:ext cx="8324850" cy="62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3" indent="0">
              <a:buFontTx/>
              <a:buNone/>
            </a:pP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b.Diễn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6727" y="3186435"/>
            <a:ext cx="79935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GĐ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ARN-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polymeraza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3’-5’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:   A-U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G-X.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5600" y="5156993"/>
            <a:ext cx="8208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GĐ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polymeraza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5576" y="1268760"/>
            <a:ext cx="2448272" cy="79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3" indent="0">
              <a:buFontTx/>
              <a:buNone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063552"/>
            <a:ext cx="8136904" cy="467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91580" y="587296"/>
            <a:ext cx="3775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1291</Words>
  <Application>Microsoft Office PowerPoint</Application>
  <PresentationFormat>On-screen Show (4:3)</PresentationFormat>
  <Paragraphs>379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Design</vt:lpstr>
      <vt:lpstr>Office Theme</vt:lpstr>
      <vt:lpstr>Organic</vt:lpstr>
      <vt:lpstr>Wisp</vt:lpstr>
      <vt:lpstr> PHIÊN MÃ &amp; DỊCH MÃ</vt:lpstr>
      <vt:lpstr>I. PHIÊN MÃ</vt:lpstr>
      <vt:lpstr>I. Phiên mã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DỊCH MÃ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2:  PHIÊN MÃ VÀ DỊCH MÃ</dc:title>
  <dc:creator>User</dc:creator>
  <cp:lastModifiedBy>Steven</cp:lastModifiedBy>
  <cp:revision>76</cp:revision>
  <dcterms:created xsi:type="dcterms:W3CDTF">2012-08-24T03:23:08Z</dcterms:created>
  <dcterms:modified xsi:type="dcterms:W3CDTF">2021-08-31T07:00:16Z</dcterms:modified>
</cp:coreProperties>
</file>